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Lst>
  <p:sldSz cy="5143500" cx="9144000"/>
  <p:notesSz cx="6858000" cy="9144000"/>
  <p:embeddedFontLst>
    <p:embeddedFont>
      <p:font typeface="Raleway"/>
      <p:regular r:id="rId67"/>
      <p:bold r:id="rId68"/>
      <p:italic r:id="rId69"/>
      <p:boldItalic r:id="rId70"/>
    </p:embeddedFont>
    <p:embeddedFont>
      <p:font typeface="Lato"/>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D3B3B37-40AA-47E9-9ED6-5B5B191978EE}">
  <a:tblStyle styleId="{2D3B3B37-40AA-47E9-9ED6-5B5B191978E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Lato-italic.fntdata"/><Relationship Id="rId72" Type="http://schemas.openxmlformats.org/officeDocument/2006/relationships/font" Target="fonts/Lato-bold.fntdata"/><Relationship Id="rId31" Type="http://schemas.openxmlformats.org/officeDocument/2006/relationships/slide" Target="slides/slide26.xml"/><Relationship Id="rId30" Type="http://schemas.openxmlformats.org/officeDocument/2006/relationships/slide" Target="slides/slide25.xml"/><Relationship Id="rId74" Type="http://schemas.openxmlformats.org/officeDocument/2006/relationships/font" Target="fonts/Lato-boldItalic.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Lato-regular.fntdata"/><Relationship Id="rId70" Type="http://schemas.openxmlformats.org/officeDocument/2006/relationships/font" Target="fonts/Raleway-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Raleway-bold.fntdata"/><Relationship Id="rId23" Type="http://schemas.openxmlformats.org/officeDocument/2006/relationships/slide" Target="slides/slide18.xml"/><Relationship Id="rId67" Type="http://schemas.openxmlformats.org/officeDocument/2006/relationships/font" Target="fonts/Raleway-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aleway-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c6f80d1f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c6f80d1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23072435b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23072435b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e4d492b40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e4d492b40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70e6027bd9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70e6027bd9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70e6027bd9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70e6027bd9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ba4592dd01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ba4592dd01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70e6027bd9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70e6027bd9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70e6027bd9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70e6027bd9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70e6027bd9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70e6027bd9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23072435b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23072435b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a15be9bca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a15be9bca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a15be9bca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a15be9bca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88a5c0f1b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88a5c0f1b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70e6027bd9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70e6027bd9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70e6027bd9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70e6027bd9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70e6027bd9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70e6027bd9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88a5c0f1b1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88a5c0f1b1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23072435b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23072435b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23072435b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23072435b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23072435b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23072435b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70e6027bd9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70e6027bd9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70e6027bd9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70e6027bd9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23072435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23072435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88a5c0f1b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88a5c0f1b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70e6027bd9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70e6027bd9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70e6027bd9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70e6027bd9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70e6027bd9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70e6027bd9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162519b8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162519b8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70e6027bd9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70e6027bd9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70e6027bd9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70e6027bd9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70e6027bd9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70e6027bd9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70e6027bd9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70e6027bd9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70e6027bd9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70e6027bd9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23072435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23072435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70e6027bd9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70e6027bd9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70e6027bd9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70e6027bd9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70e6027bd9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70e6027bd9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88a5c0f1b1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88a5c0f1b1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88a5c0f1b1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88a5c0f1b1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88a5c0f1b1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88a5c0f1b1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e4d492b40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e4d492b40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a15be9bca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a15be9bca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88a5c0f1b1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88a5c0f1b1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6f159ac553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6f159ac553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23072435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23072435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70e6027bd9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70e6027bd9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70f2055b7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70f2055b7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70f2055b7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70f2055b7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88a5c0f1b1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88a5c0f1b1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a15be9bca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a15be9bca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88a5c0f1b1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88a5c0f1b1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a15be9bca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a15be9bca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88a5c0f1b1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88a5c0f1b1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88a5c0f1b1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88a5c0f1b1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a15be9bca6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a15be9bca6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ba4592dd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ba4592dd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343705ba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343705ba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7e10c0ae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7e10c0ae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ba4592dd01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ba4592dd01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a15be9bca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a15be9bca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23072435b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23072435b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6" name="Google Shape;16;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7" name="Google Shape;17;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 name="Shape 55"/>
        <p:cNvGrpSpPr/>
        <p:nvPr/>
      </p:nvGrpSpPr>
      <p:grpSpPr>
        <a:xfrm>
          <a:off x="0" y="0"/>
          <a:ext cx="0" cy="0"/>
          <a:chOff x="0" y="0"/>
          <a:chExt cx="0" cy="0"/>
        </a:xfrm>
      </p:grpSpPr>
      <p:sp>
        <p:nvSpPr>
          <p:cNvPr id="56" name="Google Shape;56;p1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7" name="Google Shape;57;p13"/>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58" name="Google Shape;58;p13"/>
          <p:cNvSpPr txBox="1"/>
          <p:nvPr>
            <p:ph idx="10" type="dt"/>
          </p:nvPr>
        </p:nvSpPr>
        <p:spPr>
          <a:xfrm>
            <a:off x="457200" y="4683919"/>
            <a:ext cx="2133600" cy="3573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Font typeface="Lato"/>
              <a:buNone/>
              <a:defRPr>
                <a:latin typeface="Lato"/>
                <a:ea typeface="Lato"/>
                <a:cs typeface="Lato"/>
                <a:sym typeface="Lat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9" name="Google Shape;59;p13"/>
          <p:cNvSpPr txBox="1"/>
          <p:nvPr>
            <p:ph idx="11" type="ftr"/>
          </p:nvPr>
        </p:nvSpPr>
        <p:spPr>
          <a:xfrm>
            <a:off x="3124200" y="4683919"/>
            <a:ext cx="2895600" cy="357300"/>
          </a:xfrm>
          <a:prstGeom prst="rect">
            <a:avLst/>
          </a:prstGeom>
          <a:noFill/>
          <a:ln>
            <a:noFill/>
          </a:ln>
        </p:spPr>
        <p:txBody>
          <a:bodyPr anchorCtr="0" anchor="t" bIns="45700" lIns="91425" spcFirstLastPara="1" rIns="91425" wrap="square" tIns="45700">
            <a:noAutofit/>
          </a:bodyPr>
          <a:lstStyle>
            <a:lvl1pPr lvl="0" rtl="0" algn="ctr">
              <a:spcBef>
                <a:spcPts val="0"/>
              </a:spcBef>
              <a:spcAft>
                <a:spcPts val="0"/>
              </a:spcAft>
              <a:buSzPts val="1400"/>
              <a:buFont typeface="Lato"/>
              <a:buNone/>
              <a:defRPr>
                <a:latin typeface="Lato"/>
                <a:ea typeface="Lato"/>
                <a:cs typeface="Lato"/>
                <a:sym typeface="Lat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0" name="Google Shape;60;p13"/>
          <p:cNvSpPr txBox="1"/>
          <p:nvPr>
            <p:ph idx="12" type="sldNum"/>
          </p:nvPr>
        </p:nvSpPr>
        <p:spPr>
          <a:xfrm>
            <a:off x="6553200" y="4683919"/>
            <a:ext cx="2133600" cy="357300"/>
          </a:xfrm>
          <a:prstGeom prst="rect">
            <a:avLst/>
          </a:prstGeom>
          <a:noFill/>
          <a:ln>
            <a:noFill/>
          </a:ln>
        </p:spPr>
        <p:txBody>
          <a:bodyPr anchorCtr="0" anchor="t" bIns="45700" lIns="91425" spcFirstLastPara="1" rIns="91425" wrap="square" tIns="45700">
            <a:normAutofit/>
          </a:bodyPr>
          <a:lstStyle>
            <a:lvl1pPr indent="0" lvl="0" marL="0" marR="0" rtl="0" algn="r">
              <a:spcBef>
                <a:spcPts val="0"/>
              </a:spcBef>
              <a:spcAft>
                <a:spcPts val="0"/>
              </a:spcAft>
              <a:buNone/>
              <a:defRPr sz="1400">
                <a:solidFill>
                  <a:schemeClr val="dk1"/>
                </a:solidFill>
                <a:latin typeface="Arial"/>
                <a:ea typeface="Arial"/>
                <a:cs typeface="Arial"/>
                <a:sym typeface="Arial"/>
              </a:defRPr>
            </a:lvl1pPr>
            <a:lvl2pPr indent="0" lvl="1" marL="0" marR="0" rtl="0" algn="r">
              <a:spcBef>
                <a:spcPts val="0"/>
              </a:spcBef>
              <a:spcAft>
                <a:spcPts val="0"/>
              </a:spcAft>
              <a:buNone/>
              <a:defRPr sz="1400">
                <a:solidFill>
                  <a:schemeClr val="dk1"/>
                </a:solidFill>
                <a:latin typeface="Arial"/>
                <a:ea typeface="Arial"/>
                <a:cs typeface="Arial"/>
                <a:sym typeface="Arial"/>
              </a:defRPr>
            </a:lvl2pPr>
            <a:lvl3pPr indent="0" lvl="2" marL="0" marR="0" rtl="0" algn="r">
              <a:spcBef>
                <a:spcPts val="0"/>
              </a:spcBef>
              <a:spcAft>
                <a:spcPts val="0"/>
              </a:spcAft>
              <a:buNone/>
              <a:defRPr sz="1400">
                <a:solidFill>
                  <a:schemeClr val="dk1"/>
                </a:solidFill>
                <a:latin typeface="Arial"/>
                <a:ea typeface="Arial"/>
                <a:cs typeface="Arial"/>
                <a:sym typeface="Arial"/>
              </a:defRPr>
            </a:lvl3pPr>
            <a:lvl4pPr indent="0" lvl="3" marL="0" marR="0" rtl="0" algn="r">
              <a:spcBef>
                <a:spcPts val="0"/>
              </a:spcBef>
              <a:spcAft>
                <a:spcPts val="0"/>
              </a:spcAft>
              <a:buNone/>
              <a:defRPr sz="1400">
                <a:solidFill>
                  <a:schemeClr val="dk1"/>
                </a:solidFill>
                <a:latin typeface="Arial"/>
                <a:ea typeface="Arial"/>
                <a:cs typeface="Arial"/>
                <a:sym typeface="Arial"/>
              </a:defRPr>
            </a:lvl4pPr>
            <a:lvl5pPr indent="0" lvl="4" marL="0" marR="0" rtl="0" algn="r">
              <a:spcBef>
                <a:spcPts val="0"/>
              </a:spcBef>
              <a:spcAft>
                <a:spcPts val="0"/>
              </a:spcAft>
              <a:buNone/>
              <a:defRPr sz="1400">
                <a:solidFill>
                  <a:schemeClr val="dk1"/>
                </a:solidFill>
                <a:latin typeface="Arial"/>
                <a:ea typeface="Arial"/>
                <a:cs typeface="Arial"/>
                <a:sym typeface="Arial"/>
              </a:defRPr>
            </a:lvl5pPr>
            <a:lvl6pPr indent="0" lvl="5" marL="0" marR="0" rtl="0" algn="r">
              <a:spcBef>
                <a:spcPts val="0"/>
              </a:spcBef>
              <a:spcAft>
                <a:spcPts val="0"/>
              </a:spcAft>
              <a:buNone/>
              <a:defRPr sz="1400">
                <a:solidFill>
                  <a:schemeClr val="dk1"/>
                </a:solidFill>
                <a:latin typeface="Arial"/>
                <a:ea typeface="Arial"/>
                <a:cs typeface="Arial"/>
                <a:sym typeface="Arial"/>
              </a:defRPr>
            </a:lvl6pPr>
            <a:lvl7pPr indent="0" lvl="6" marL="0" marR="0" rtl="0" algn="r">
              <a:spcBef>
                <a:spcPts val="0"/>
              </a:spcBef>
              <a:spcAft>
                <a:spcPts val="0"/>
              </a:spcAft>
              <a:buNone/>
              <a:defRPr sz="1400">
                <a:solidFill>
                  <a:schemeClr val="dk1"/>
                </a:solidFill>
                <a:latin typeface="Arial"/>
                <a:ea typeface="Arial"/>
                <a:cs typeface="Arial"/>
                <a:sym typeface="Arial"/>
              </a:defRPr>
            </a:lvl7pPr>
            <a:lvl8pPr indent="0" lvl="7" marL="0" marR="0" rtl="0" algn="r">
              <a:spcBef>
                <a:spcPts val="0"/>
              </a:spcBef>
              <a:spcAft>
                <a:spcPts val="0"/>
              </a:spcAft>
              <a:buNone/>
              <a:defRPr sz="1400">
                <a:solidFill>
                  <a:schemeClr val="dk1"/>
                </a:solidFill>
                <a:latin typeface="Arial"/>
                <a:ea typeface="Arial"/>
                <a:cs typeface="Arial"/>
                <a:sym typeface="Arial"/>
              </a:defRPr>
            </a:lvl8pPr>
            <a:lvl9pPr indent="0" lvl="8" marL="0" marR="0" rtl="0" algn="r">
              <a:spcBef>
                <a:spcPts val="0"/>
              </a:spcBef>
              <a:spcAft>
                <a:spcPts val="0"/>
              </a:spcAft>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med">
    <p:fade thruBlk="1"/>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61" name="Shape 61"/>
        <p:cNvGrpSpPr/>
        <p:nvPr/>
      </p:nvGrpSpPr>
      <p:grpSpPr>
        <a:xfrm>
          <a:off x="0" y="0"/>
          <a:ext cx="0" cy="0"/>
          <a:chOff x="0" y="0"/>
          <a:chExt cx="0" cy="0"/>
        </a:xfrm>
      </p:grpSpPr>
      <p:sp>
        <p:nvSpPr>
          <p:cNvPr id="62" name="Google Shape;62;p1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3" name="Google Shape;63;p14"/>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rmAutofit/>
          </a:bodyPr>
          <a:lstStyle>
            <a:lvl1pPr indent="-406400" lvl="0" marL="457200" rtl="0" algn="l">
              <a:spcBef>
                <a:spcPts val="560"/>
              </a:spcBef>
              <a:spcAft>
                <a:spcPts val="0"/>
              </a:spcAft>
              <a:buClr>
                <a:schemeClr val="dk1"/>
              </a:buClr>
              <a:buSzPts val="2800"/>
              <a:buFont typeface="Arial"/>
              <a:buChar char="●"/>
              <a:defRPr sz="2800"/>
            </a:lvl1pPr>
            <a:lvl2pPr indent="-381000" lvl="1" marL="914400" rtl="0" algn="l">
              <a:spcBef>
                <a:spcPts val="480"/>
              </a:spcBef>
              <a:spcAft>
                <a:spcPts val="0"/>
              </a:spcAft>
              <a:buClr>
                <a:schemeClr val="dk1"/>
              </a:buClr>
              <a:buSzPts val="2400"/>
              <a:buFont typeface="Arial"/>
              <a:buChar char="○"/>
              <a:defRPr sz="2400"/>
            </a:lvl2pPr>
            <a:lvl3pPr indent="-355600" lvl="2" marL="1371600" rtl="0" algn="l">
              <a:spcBef>
                <a:spcPts val="400"/>
              </a:spcBef>
              <a:spcAft>
                <a:spcPts val="0"/>
              </a:spcAft>
              <a:buClr>
                <a:schemeClr val="dk1"/>
              </a:buClr>
              <a:buSzPts val="2000"/>
              <a:buFont typeface="Arial"/>
              <a:buChar char="■"/>
              <a:defRPr sz="2000"/>
            </a:lvl3pPr>
            <a:lvl4pPr indent="-342900" lvl="3" marL="1828800" rtl="0" algn="l">
              <a:spcBef>
                <a:spcPts val="360"/>
              </a:spcBef>
              <a:spcAft>
                <a:spcPts val="0"/>
              </a:spcAft>
              <a:buClr>
                <a:schemeClr val="dk1"/>
              </a:buClr>
              <a:buSzPts val="1800"/>
              <a:buFont typeface="Arial"/>
              <a:buChar char="●"/>
              <a:defRPr sz="1800"/>
            </a:lvl4pPr>
            <a:lvl5pPr indent="-342900" lvl="4" marL="2286000" rtl="0" algn="l">
              <a:spcBef>
                <a:spcPts val="360"/>
              </a:spcBef>
              <a:spcAft>
                <a:spcPts val="0"/>
              </a:spcAft>
              <a:buClr>
                <a:schemeClr val="dk1"/>
              </a:buClr>
              <a:buSzPts val="1800"/>
              <a:buFont typeface="Arial"/>
              <a:buChar char="○"/>
              <a:defRPr sz="1800"/>
            </a:lvl5pPr>
            <a:lvl6pPr indent="-342900" lvl="5" marL="2743200" rtl="0" algn="l">
              <a:spcBef>
                <a:spcPts val="360"/>
              </a:spcBef>
              <a:spcAft>
                <a:spcPts val="0"/>
              </a:spcAft>
              <a:buClr>
                <a:schemeClr val="dk1"/>
              </a:buClr>
              <a:buSzPts val="1800"/>
              <a:buFont typeface="Arial"/>
              <a:buChar char="■"/>
              <a:defRPr sz="1800"/>
            </a:lvl6pPr>
            <a:lvl7pPr indent="-342900" lvl="6" marL="3200400" rtl="0" algn="l">
              <a:spcBef>
                <a:spcPts val="360"/>
              </a:spcBef>
              <a:spcAft>
                <a:spcPts val="0"/>
              </a:spcAft>
              <a:buClr>
                <a:schemeClr val="dk1"/>
              </a:buClr>
              <a:buSzPts val="1800"/>
              <a:buFont typeface="Arial"/>
              <a:buChar char="●"/>
              <a:defRPr sz="1800"/>
            </a:lvl7pPr>
            <a:lvl8pPr indent="-342900" lvl="7" marL="3657600" rtl="0" algn="l">
              <a:spcBef>
                <a:spcPts val="360"/>
              </a:spcBef>
              <a:spcAft>
                <a:spcPts val="0"/>
              </a:spcAft>
              <a:buClr>
                <a:schemeClr val="dk1"/>
              </a:buClr>
              <a:buSzPts val="1800"/>
              <a:buFont typeface="Arial"/>
              <a:buChar char="○"/>
              <a:defRPr sz="1800"/>
            </a:lvl8pPr>
            <a:lvl9pPr indent="-342900" lvl="8" marL="4114800" rtl="0" algn="l">
              <a:spcBef>
                <a:spcPts val="360"/>
              </a:spcBef>
              <a:spcAft>
                <a:spcPts val="0"/>
              </a:spcAft>
              <a:buClr>
                <a:schemeClr val="dk1"/>
              </a:buClr>
              <a:buSzPts val="1800"/>
              <a:buFont typeface="Arial"/>
              <a:buChar char="■"/>
              <a:defRPr sz="1800"/>
            </a:lvl9pPr>
          </a:lstStyle>
          <a:p/>
        </p:txBody>
      </p:sp>
      <p:sp>
        <p:nvSpPr>
          <p:cNvPr id="64" name="Google Shape;64;p14"/>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rmAutofit/>
          </a:bodyPr>
          <a:lstStyle>
            <a:lvl1pPr indent="-406400" lvl="0" marL="457200" rtl="0" algn="l">
              <a:spcBef>
                <a:spcPts val="560"/>
              </a:spcBef>
              <a:spcAft>
                <a:spcPts val="0"/>
              </a:spcAft>
              <a:buClr>
                <a:schemeClr val="dk1"/>
              </a:buClr>
              <a:buSzPts val="2800"/>
              <a:buFont typeface="Arial"/>
              <a:buChar char="●"/>
              <a:defRPr sz="2800"/>
            </a:lvl1pPr>
            <a:lvl2pPr indent="-381000" lvl="1" marL="914400" rtl="0" algn="l">
              <a:spcBef>
                <a:spcPts val="480"/>
              </a:spcBef>
              <a:spcAft>
                <a:spcPts val="0"/>
              </a:spcAft>
              <a:buClr>
                <a:schemeClr val="dk1"/>
              </a:buClr>
              <a:buSzPts val="2400"/>
              <a:buFont typeface="Arial"/>
              <a:buChar char="○"/>
              <a:defRPr sz="2400"/>
            </a:lvl2pPr>
            <a:lvl3pPr indent="-355600" lvl="2" marL="1371600" rtl="0" algn="l">
              <a:spcBef>
                <a:spcPts val="400"/>
              </a:spcBef>
              <a:spcAft>
                <a:spcPts val="0"/>
              </a:spcAft>
              <a:buClr>
                <a:schemeClr val="dk1"/>
              </a:buClr>
              <a:buSzPts val="2000"/>
              <a:buFont typeface="Arial"/>
              <a:buChar char="■"/>
              <a:defRPr sz="2000"/>
            </a:lvl3pPr>
            <a:lvl4pPr indent="-342900" lvl="3" marL="1828800" rtl="0" algn="l">
              <a:spcBef>
                <a:spcPts val="360"/>
              </a:spcBef>
              <a:spcAft>
                <a:spcPts val="0"/>
              </a:spcAft>
              <a:buClr>
                <a:schemeClr val="dk1"/>
              </a:buClr>
              <a:buSzPts val="1800"/>
              <a:buFont typeface="Arial"/>
              <a:buChar char="●"/>
              <a:defRPr sz="1800"/>
            </a:lvl4pPr>
            <a:lvl5pPr indent="-342900" lvl="4" marL="2286000" rtl="0" algn="l">
              <a:spcBef>
                <a:spcPts val="360"/>
              </a:spcBef>
              <a:spcAft>
                <a:spcPts val="0"/>
              </a:spcAft>
              <a:buClr>
                <a:schemeClr val="dk1"/>
              </a:buClr>
              <a:buSzPts val="1800"/>
              <a:buFont typeface="Arial"/>
              <a:buChar char="○"/>
              <a:defRPr sz="1800"/>
            </a:lvl5pPr>
            <a:lvl6pPr indent="-342900" lvl="5" marL="2743200" rtl="0" algn="l">
              <a:spcBef>
                <a:spcPts val="360"/>
              </a:spcBef>
              <a:spcAft>
                <a:spcPts val="0"/>
              </a:spcAft>
              <a:buClr>
                <a:schemeClr val="dk1"/>
              </a:buClr>
              <a:buSzPts val="1800"/>
              <a:buFont typeface="Arial"/>
              <a:buChar char="■"/>
              <a:defRPr sz="1800"/>
            </a:lvl6pPr>
            <a:lvl7pPr indent="-342900" lvl="6" marL="3200400" rtl="0" algn="l">
              <a:spcBef>
                <a:spcPts val="360"/>
              </a:spcBef>
              <a:spcAft>
                <a:spcPts val="0"/>
              </a:spcAft>
              <a:buClr>
                <a:schemeClr val="dk1"/>
              </a:buClr>
              <a:buSzPts val="1800"/>
              <a:buFont typeface="Arial"/>
              <a:buChar char="●"/>
              <a:defRPr sz="1800"/>
            </a:lvl7pPr>
            <a:lvl8pPr indent="-342900" lvl="7" marL="3657600" rtl="0" algn="l">
              <a:spcBef>
                <a:spcPts val="360"/>
              </a:spcBef>
              <a:spcAft>
                <a:spcPts val="0"/>
              </a:spcAft>
              <a:buClr>
                <a:schemeClr val="dk1"/>
              </a:buClr>
              <a:buSzPts val="1800"/>
              <a:buFont typeface="Arial"/>
              <a:buChar char="○"/>
              <a:defRPr sz="1800"/>
            </a:lvl8pPr>
            <a:lvl9pPr indent="-342900" lvl="8" marL="4114800" rtl="0" algn="l">
              <a:spcBef>
                <a:spcPts val="360"/>
              </a:spcBef>
              <a:spcAft>
                <a:spcPts val="0"/>
              </a:spcAft>
              <a:buClr>
                <a:schemeClr val="dk1"/>
              </a:buClr>
              <a:buSzPts val="1800"/>
              <a:buFont typeface="Arial"/>
              <a:buChar char="■"/>
              <a:defRPr sz="1800"/>
            </a:lvl9pPr>
          </a:lstStyle>
          <a:p/>
        </p:txBody>
      </p:sp>
      <p:sp>
        <p:nvSpPr>
          <p:cNvPr id="65" name="Google Shape;65;p14"/>
          <p:cNvSpPr txBox="1"/>
          <p:nvPr>
            <p:ph idx="10" type="dt"/>
          </p:nvPr>
        </p:nvSpPr>
        <p:spPr>
          <a:xfrm>
            <a:off x="457200" y="4683919"/>
            <a:ext cx="2133600" cy="3573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6" name="Google Shape;66;p14"/>
          <p:cNvSpPr txBox="1"/>
          <p:nvPr>
            <p:ph idx="11" type="ftr"/>
          </p:nvPr>
        </p:nvSpPr>
        <p:spPr>
          <a:xfrm>
            <a:off x="3124200" y="4683919"/>
            <a:ext cx="2895600" cy="357300"/>
          </a:xfrm>
          <a:prstGeom prst="rect">
            <a:avLst/>
          </a:prstGeom>
          <a:noFill/>
          <a:ln>
            <a:noFill/>
          </a:ln>
        </p:spPr>
        <p:txBody>
          <a:bodyPr anchorCtr="0" anchor="t"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7" name="Google Shape;67;p14"/>
          <p:cNvSpPr txBox="1"/>
          <p:nvPr>
            <p:ph idx="12" type="sldNum"/>
          </p:nvPr>
        </p:nvSpPr>
        <p:spPr>
          <a:xfrm>
            <a:off x="6553200" y="4683919"/>
            <a:ext cx="2133600" cy="357300"/>
          </a:xfrm>
          <a:prstGeom prst="rect">
            <a:avLst/>
          </a:prstGeom>
          <a:noFill/>
          <a:ln>
            <a:noFill/>
          </a:ln>
        </p:spPr>
        <p:txBody>
          <a:bodyPr anchorCtr="0" anchor="t" bIns="45700" lIns="91425" spcFirstLastPara="1" rIns="91425" wrap="square" tIns="45700">
            <a:normAutofit/>
          </a:bodyPr>
          <a:lstStyle>
            <a:lvl1pPr indent="0" lvl="0" marL="0" marR="0" rtl="0" algn="r">
              <a:spcBef>
                <a:spcPts val="0"/>
              </a:spcBef>
              <a:spcAft>
                <a:spcPts val="0"/>
              </a:spcAft>
              <a:buNone/>
              <a:defRPr sz="1400">
                <a:solidFill>
                  <a:schemeClr val="dk1"/>
                </a:solidFill>
                <a:latin typeface="Arial"/>
                <a:ea typeface="Arial"/>
                <a:cs typeface="Arial"/>
                <a:sym typeface="Arial"/>
              </a:defRPr>
            </a:lvl1pPr>
            <a:lvl2pPr indent="0" lvl="1" marL="0" marR="0" rtl="0" algn="r">
              <a:spcBef>
                <a:spcPts val="0"/>
              </a:spcBef>
              <a:spcAft>
                <a:spcPts val="0"/>
              </a:spcAft>
              <a:buNone/>
              <a:defRPr sz="1400">
                <a:solidFill>
                  <a:schemeClr val="dk1"/>
                </a:solidFill>
                <a:latin typeface="Arial"/>
                <a:ea typeface="Arial"/>
                <a:cs typeface="Arial"/>
                <a:sym typeface="Arial"/>
              </a:defRPr>
            </a:lvl2pPr>
            <a:lvl3pPr indent="0" lvl="2" marL="0" marR="0" rtl="0" algn="r">
              <a:spcBef>
                <a:spcPts val="0"/>
              </a:spcBef>
              <a:spcAft>
                <a:spcPts val="0"/>
              </a:spcAft>
              <a:buNone/>
              <a:defRPr sz="1400">
                <a:solidFill>
                  <a:schemeClr val="dk1"/>
                </a:solidFill>
                <a:latin typeface="Arial"/>
                <a:ea typeface="Arial"/>
                <a:cs typeface="Arial"/>
                <a:sym typeface="Arial"/>
              </a:defRPr>
            </a:lvl3pPr>
            <a:lvl4pPr indent="0" lvl="3" marL="0" marR="0" rtl="0" algn="r">
              <a:spcBef>
                <a:spcPts val="0"/>
              </a:spcBef>
              <a:spcAft>
                <a:spcPts val="0"/>
              </a:spcAft>
              <a:buNone/>
              <a:defRPr sz="1400">
                <a:solidFill>
                  <a:schemeClr val="dk1"/>
                </a:solidFill>
                <a:latin typeface="Arial"/>
                <a:ea typeface="Arial"/>
                <a:cs typeface="Arial"/>
                <a:sym typeface="Arial"/>
              </a:defRPr>
            </a:lvl4pPr>
            <a:lvl5pPr indent="0" lvl="4" marL="0" marR="0" rtl="0" algn="r">
              <a:spcBef>
                <a:spcPts val="0"/>
              </a:spcBef>
              <a:spcAft>
                <a:spcPts val="0"/>
              </a:spcAft>
              <a:buNone/>
              <a:defRPr sz="1400">
                <a:solidFill>
                  <a:schemeClr val="dk1"/>
                </a:solidFill>
                <a:latin typeface="Arial"/>
                <a:ea typeface="Arial"/>
                <a:cs typeface="Arial"/>
                <a:sym typeface="Arial"/>
              </a:defRPr>
            </a:lvl5pPr>
            <a:lvl6pPr indent="0" lvl="5" marL="0" marR="0" rtl="0" algn="r">
              <a:spcBef>
                <a:spcPts val="0"/>
              </a:spcBef>
              <a:spcAft>
                <a:spcPts val="0"/>
              </a:spcAft>
              <a:buNone/>
              <a:defRPr sz="1400">
                <a:solidFill>
                  <a:schemeClr val="dk1"/>
                </a:solidFill>
                <a:latin typeface="Arial"/>
                <a:ea typeface="Arial"/>
                <a:cs typeface="Arial"/>
                <a:sym typeface="Arial"/>
              </a:defRPr>
            </a:lvl6pPr>
            <a:lvl7pPr indent="0" lvl="6" marL="0" marR="0" rtl="0" algn="r">
              <a:spcBef>
                <a:spcPts val="0"/>
              </a:spcBef>
              <a:spcAft>
                <a:spcPts val="0"/>
              </a:spcAft>
              <a:buNone/>
              <a:defRPr sz="1400">
                <a:solidFill>
                  <a:schemeClr val="dk1"/>
                </a:solidFill>
                <a:latin typeface="Arial"/>
                <a:ea typeface="Arial"/>
                <a:cs typeface="Arial"/>
                <a:sym typeface="Arial"/>
              </a:defRPr>
            </a:lvl7pPr>
            <a:lvl8pPr indent="0" lvl="7" marL="0" marR="0" rtl="0" algn="r">
              <a:spcBef>
                <a:spcPts val="0"/>
              </a:spcBef>
              <a:spcAft>
                <a:spcPts val="0"/>
              </a:spcAft>
              <a:buNone/>
              <a:defRPr sz="1400">
                <a:solidFill>
                  <a:schemeClr val="dk1"/>
                </a:solidFill>
                <a:latin typeface="Arial"/>
                <a:ea typeface="Arial"/>
                <a:cs typeface="Arial"/>
                <a:sym typeface="Arial"/>
              </a:defRPr>
            </a:lvl8pPr>
            <a:lvl9pPr indent="0" lvl="8" marL="0" marR="0" rtl="0" algn="r">
              <a:spcBef>
                <a:spcPts val="0"/>
              </a:spcBef>
              <a:spcAft>
                <a:spcPts val="0"/>
              </a:spcAft>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med">
    <p:fade thruBlk="1"/>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68" name="Shape 68"/>
        <p:cNvGrpSpPr/>
        <p:nvPr/>
      </p:nvGrpSpPr>
      <p:grpSpPr>
        <a:xfrm>
          <a:off x="0" y="0"/>
          <a:ext cx="0" cy="0"/>
          <a:chOff x="0" y="0"/>
          <a:chExt cx="0" cy="0"/>
        </a:xfrm>
      </p:grpSpPr>
      <p:sp>
        <p:nvSpPr>
          <p:cNvPr id="69" name="Google Shape;69;p1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0" name="Google Shape;70;p15"/>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71" name="Google Shape;71;p15"/>
          <p:cNvSpPr txBox="1"/>
          <p:nvPr>
            <p:ph idx="10" type="dt"/>
          </p:nvPr>
        </p:nvSpPr>
        <p:spPr>
          <a:xfrm>
            <a:off x="457200" y="4683919"/>
            <a:ext cx="2133600" cy="3573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2" name="Google Shape;72;p15"/>
          <p:cNvSpPr txBox="1"/>
          <p:nvPr>
            <p:ph idx="11" type="ftr"/>
          </p:nvPr>
        </p:nvSpPr>
        <p:spPr>
          <a:xfrm>
            <a:off x="3124200" y="4683919"/>
            <a:ext cx="2895600" cy="357300"/>
          </a:xfrm>
          <a:prstGeom prst="rect">
            <a:avLst/>
          </a:prstGeom>
          <a:noFill/>
          <a:ln>
            <a:noFill/>
          </a:ln>
        </p:spPr>
        <p:txBody>
          <a:bodyPr anchorCtr="0" anchor="t"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3" name="Google Shape;73;p15"/>
          <p:cNvSpPr txBox="1"/>
          <p:nvPr>
            <p:ph idx="12" type="sldNum"/>
          </p:nvPr>
        </p:nvSpPr>
        <p:spPr>
          <a:xfrm>
            <a:off x="6553200" y="4683919"/>
            <a:ext cx="2133600" cy="357300"/>
          </a:xfrm>
          <a:prstGeom prst="rect">
            <a:avLst/>
          </a:prstGeom>
          <a:noFill/>
          <a:ln>
            <a:noFill/>
          </a:ln>
        </p:spPr>
        <p:txBody>
          <a:bodyPr anchorCtr="0" anchor="t" bIns="45700" lIns="91425" spcFirstLastPara="1" rIns="91425" wrap="square" tIns="45700">
            <a:normAutofit/>
          </a:bodyPr>
          <a:lstStyle>
            <a:lvl1pPr indent="0" lvl="0" marL="0" marR="0" rtl="0" algn="r">
              <a:spcBef>
                <a:spcPts val="0"/>
              </a:spcBef>
              <a:spcAft>
                <a:spcPts val="0"/>
              </a:spcAft>
              <a:buNone/>
              <a:defRPr sz="1400">
                <a:solidFill>
                  <a:schemeClr val="dk1"/>
                </a:solidFill>
                <a:latin typeface="Arial"/>
                <a:ea typeface="Arial"/>
                <a:cs typeface="Arial"/>
                <a:sym typeface="Arial"/>
              </a:defRPr>
            </a:lvl1pPr>
            <a:lvl2pPr indent="0" lvl="1" marL="0" marR="0" rtl="0" algn="r">
              <a:spcBef>
                <a:spcPts val="0"/>
              </a:spcBef>
              <a:spcAft>
                <a:spcPts val="0"/>
              </a:spcAft>
              <a:buNone/>
              <a:defRPr sz="1400">
                <a:solidFill>
                  <a:schemeClr val="dk1"/>
                </a:solidFill>
                <a:latin typeface="Arial"/>
                <a:ea typeface="Arial"/>
                <a:cs typeface="Arial"/>
                <a:sym typeface="Arial"/>
              </a:defRPr>
            </a:lvl2pPr>
            <a:lvl3pPr indent="0" lvl="2" marL="0" marR="0" rtl="0" algn="r">
              <a:spcBef>
                <a:spcPts val="0"/>
              </a:spcBef>
              <a:spcAft>
                <a:spcPts val="0"/>
              </a:spcAft>
              <a:buNone/>
              <a:defRPr sz="1400">
                <a:solidFill>
                  <a:schemeClr val="dk1"/>
                </a:solidFill>
                <a:latin typeface="Arial"/>
                <a:ea typeface="Arial"/>
                <a:cs typeface="Arial"/>
                <a:sym typeface="Arial"/>
              </a:defRPr>
            </a:lvl3pPr>
            <a:lvl4pPr indent="0" lvl="3" marL="0" marR="0" rtl="0" algn="r">
              <a:spcBef>
                <a:spcPts val="0"/>
              </a:spcBef>
              <a:spcAft>
                <a:spcPts val="0"/>
              </a:spcAft>
              <a:buNone/>
              <a:defRPr sz="1400">
                <a:solidFill>
                  <a:schemeClr val="dk1"/>
                </a:solidFill>
                <a:latin typeface="Arial"/>
                <a:ea typeface="Arial"/>
                <a:cs typeface="Arial"/>
                <a:sym typeface="Arial"/>
              </a:defRPr>
            </a:lvl4pPr>
            <a:lvl5pPr indent="0" lvl="4" marL="0" marR="0" rtl="0" algn="r">
              <a:spcBef>
                <a:spcPts val="0"/>
              </a:spcBef>
              <a:spcAft>
                <a:spcPts val="0"/>
              </a:spcAft>
              <a:buNone/>
              <a:defRPr sz="1400">
                <a:solidFill>
                  <a:schemeClr val="dk1"/>
                </a:solidFill>
                <a:latin typeface="Arial"/>
                <a:ea typeface="Arial"/>
                <a:cs typeface="Arial"/>
                <a:sym typeface="Arial"/>
              </a:defRPr>
            </a:lvl5pPr>
            <a:lvl6pPr indent="0" lvl="5" marL="0" marR="0" rtl="0" algn="r">
              <a:spcBef>
                <a:spcPts val="0"/>
              </a:spcBef>
              <a:spcAft>
                <a:spcPts val="0"/>
              </a:spcAft>
              <a:buNone/>
              <a:defRPr sz="1400">
                <a:solidFill>
                  <a:schemeClr val="dk1"/>
                </a:solidFill>
                <a:latin typeface="Arial"/>
                <a:ea typeface="Arial"/>
                <a:cs typeface="Arial"/>
                <a:sym typeface="Arial"/>
              </a:defRPr>
            </a:lvl6pPr>
            <a:lvl7pPr indent="0" lvl="6" marL="0" marR="0" rtl="0" algn="r">
              <a:spcBef>
                <a:spcPts val="0"/>
              </a:spcBef>
              <a:spcAft>
                <a:spcPts val="0"/>
              </a:spcAft>
              <a:buNone/>
              <a:defRPr sz="1400">
                <a:solidFill>
                  <a:schemeClr val="dk1"/>
                </a:solidFill>
                <a:latin typeface="Arial"/>
                <a:ea typeface="Arial"/>
                <a:cs typeface="Arial"/>
                <a:sym typeface="Arial"/>
              </a:defRPr>
            </a:lvl7pPr>
            <a:lvl8pPr indent="0" lvl="7" marL="0" marR="0" rtl="0" algn="r">
              <a:spcBef>
                <a:spcPts val="0"/>
              </a:spcBef>
              <a:spcAft>
                <a:spcPts val="0"/>
              </a:spcAft>
              <a:buNone/>
              <a:defRPr sz="1400">
                <a:solidFill>
                  <a:schemeClr val="dk1"/>
                </a:solidFill>
                <a:latin typeface="Arial"/>
                <a:ea typeface="Arial"/>
                <a:cs typeface="Arial"/>
                <a:sym typeface="Arial"/>
              </a:defRPr>
            </a:lvl8pPr>
            <a:lvl9pPr indent="0" lvl="8" marL="0" marR="0" rtl="0" algn="r">
              <a:spcBef>
                <a:spcPts val="0"/>
              </a:spcBef>
              <a:spcAft>
                <a:spcPts val="0"/>
              </a:spcAft>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med">
    <p:fade thruBlk="1"/>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5" name="Google Shape;35;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9" name="Google Shape;39;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0"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7.xml"/><Relationship Id="rId10" Type="http://schemas.openxmlformats.org/officeDocument/2006/relationships/slideLayout" Target="../slideLayouts/slideLayout6.xml"/><Relationship Id="rId13" Type="http://schemas.openxmlformats.org/officeDocument/2006/relationships/slideLayout" Target="../slideLayouts/slideLayout9.xml"/><Relationship Id="rId12" Type="http://schemas.openxmlformats.org/officeDocument/2006/relationships/slideLayout" Target="../slideLayouts/slideLayout8.xml"/><Relationship Id="rId1" Type="http://schemas.openxmlformats.org/officeDocument/2006/relationships/hyperlink" Target="http://www.ixa.eus/iltapp/" TargetMode="Externa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9" Type="http://schemas.openxmlformats.org/officeDocument/2006/relationships/slideLayout" Target="../slideLayouts/slideLayout5.xml"/><Relationship Id="rId15" Type="http://schemas.openxmlformats.org/officeDocument/2006/relationships/slideLayout" Target="../slideLayouts/slideLayout11.xml"/><Relationship Id="rId14" Type="http://schemas.openxmlformats.org/officeDocument/2006/relationships/slideLayout" Target="../slideLayouts/slideLayout10.xml"/><Relationship Id="rId17" Type="http://schemas.openxmlformats.org/officeDocument/2006/relationships/slideLayout" Target="../slideLayouts/slideLayout13.xml"/><Relationship Id="rId16" Type="http://schemas.openxmlformats.org/officeDocument/2006/relationships/slideLayout" Target="../slideLayouts/slideLayout12.xml"/><Relationship Id="rId5" Type="http://schemas.openxmlformats.org/officeDocument/2006/relationships/slideLayout" Target="../slideLayouts/slideLayout1.xml"/><Relationship Id="rId19" Type="http://schemas.openxmlformats.org/officeDocument/2006/relationships/theme" Target="../theme/theme1.xml"/><Relationship Id="rId6" Type="http://schemas.openxmlformats.org/officeDocument/2006/relationships/slideLayout" Target="../slideLayouts/slideLayout2.xml"/><Relationship Id="rId18" Type="http://schemas.openxmlformats.org/officeDocument/2006/relationships/slideLayout" Target="../slideLayouts/slideLayout14.xml"/><Relationship Id="rId7" Type="http://schemas.openxmlformats.org/officeDocument/2006/relationships/slideLayout" Target="../slideLayouts/slideLayout3.xml"/><Relationship Id="rId8"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765100" y="4781850"/>
            <a:ext cx="7535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Introduction to Language Technology Applications (ILTAPP) </a:t>
            </a:r>
            <a:r>
              <a:rPr lang="en" sz="900" u="sng">
                <a:solidFill>
                  <a:schemeClr val="hlink"/>
                </a:solidFill>
                <a:hlinkClick r:id="rId1"/>
              </a:rPr>
              <a:t>http://www.ixa.eus/iltapp/</a:t>
            </a:r>
            <a:r>
              <a:rPr lang="en" sz="900"/>
              <a:t>  		HAP/LAP</a:t>
            </a:r>
            <a:endParaRPr sz="900"/>
          </a:p>
        </p:txBody>
      </p:sp>
      <p:grpSp>
        <p:nvGrpSpPr>
          <p:cNvPr id="10" name="Google Shape;10;p1"/>
          <p:cNvGrpSpPr/>
          <p:nvPr/>
        </p:nvGrpSpPr>
        <p:grpSpPr>
          <a:xfrm>
            <a:off x="5381625" y="4794900"/>
            <a:ext cx="2526500" cy="323100"/>
            <a:chOff x="5381625" y="4794900"/>
            <a:chExt cx="2526500" cy="323100"/>
          </a:xfrm>
        </p:grpSpPr>
        <p:pic>
          <p:nvPicPr>
            <p:cNvPr id="11" name="Google Shape;11;p1"/>
            <p:cNvPicPr preferRelativeResize="0"/>
            <p:nvPr/>
          </p:nvPicPr>
          <p:blipFill>
            <a:blip r:embed="rId2">
              <a:alphaModFix/>
            </a:blip>
            <a:stretch>
              <a:fillRect/>
            </a:stretch>
          </p:blipFill>
          <p:spPr>
            <a:xfrm>
              <a:off x="7550525" y="4799625"/>
              <a:ext cx="357600" cy="302375"/>
            </a:xfrm>
            <a:prstGeom prst="rect">
              <a:avLst/>
            </a:prstGeom>
            <a:noFill/>
            <a:ln>
              <a:noFill/>
            </a:ln>
          </p:spPr>
        </p:pic>
        <p:pic>
          <p:nvPicPr>
            <p:cNvPr id="12" name="Google Shape;12;p1"/>
            <p:cNvPicPr preferRelativeResize="0"/>
            <p:nvPr/>
          </p:nvPicPr>
          <p:blipFill>
            <a:blip r:embed="rId3">
              <a:alphaModFix/>
            </a:blip>
            <a:stretch>
              <a:fillRect/>
            </a:stretch>
          </p:blipFill>
          <p:spPr>
            <a:xfrm>
              <a:off x="6572948" y="4794900"/>
              <a:ext cx="832602" cy="323100"/>
            </a:xfrm>
            <a:prstGeom prst="rect">
              <a:avLst/>
            </a:prstGeom>
            <a:noFill/>
            <a:ln>
              <a:noFill/>
            </a:ln>
          </p:spPr>
        </p:pic>
        <p:pic>
          <p:nvPicPr>
            <p:cNvPr id="13" name="Google Shape;13;p1"/>
            <p:cNvPicPr preferRelativeResize="0"/>
            <p:nvPr/>
          </p:nvPicPr>
          <p:blipFill>
            <a:blip r:embed="rId4">
              <a:alphaModFix/>
            </a:blip>
            <a:stretch>
              <a:fillRect/>
            </a:stretch>
          </p:blipFill>
          <p:spPr>
            <a:xfrm>
              <a:off x="5381625" y="4800600"/>
              <a:ext cx="432450" cy="302368"/>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3648" r:id="rId5"/>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 id="2147483661" r:id="rId18"/>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www.ixa.eus/iltapp/" TargetMode="External"/><Relationship Id="rId4" Type="http://schemas.openxmlformats.org/officeDocument/2006/relationships/image" Target="../media/image4.jpg"/><Relationship Id="rId5"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hyperlink" Target="http://www.newsreader-project.eu/"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hyperlink" Target="https://developers.google.com" TargetMode="Externa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hyperlink" Target="https://projector.tensorflow.org/" TargetMode="External"/><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41.png"/><Relationship Id="rId4" Type="http://schemas.openxmlformats.org/officeDocument/2006/relationships/hyperlink" Target="http://www.newsreader-project.eu/"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2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3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4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3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3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hyperlink" Target="https://sites.google.com/view/capitel2020" TargetMode="External"/><Relationship Id="rId4" Type="http://schemas.openxmlformats.org/officeDocument/2006/relationships/hyperlink" Target="https://oscar-corpus.com/"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29.png"/><Relationship Id="rId4" Type="http://schemas.openxmlformats.org/officeDocument/2006/relationships/image" Target="../media/image36.png"/><Relationship Id="rId5" Type="http://schemas.openxmlformats.org/officeDocument/2006/relationships/image" Target="../media/image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hyperlink" Target="https://ragerri.github.io/files/basque-embeddings-lrec-2020.pdf" TargetMode="External"/><Relationship Id="rId4" Type="http://schemas.openxmlformats.org/officeDocument/2006/relationships/hyperlink" Target="http://authors.elsevier.com/a/1T5qP-c5CB15" TargetMode="External"/><Relationship Id="rId5" Type="http://schemas.openxmlformats.org/officeDocument/2006/relationships/hyperlink" Target="http://www.journals.elsevier.com/artificial-intelligence" TargetMode="External"/><Relationship Id="rId6" Type="http://schemas.openxmlformats.org/officeDocument/2006/relationships/hyperlink" Target="http://www.sciencedirect.com/science/article/pii/S0950705117303192" TargetMode="External"/><Relationship Id="rId7" Type="http://schemas.openxmlformats.org/officeDocument/2006/relationships/hyperlink" Target="http://www.journals.elsevier.com/knowledge-based-system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ctrTitle"/>
          </p:nvPr>
        </p:nvSpPr>
        <p:spPr>
          <a:xfrm>
            <a:off x="599750" y="988524"/>
            <a:ext cx="7772400" cy="1897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t/>
            </a:r>
            <a:endParaRPr sz="3600"/>
          </a:p>
          <a:p>
            <a:pPr indent="0" lvl="0" marL="0" rtl="0" algn="ctr">
              <a:spcBef>
                <a:spcPts val="0"/>
              </a:spcBef>
              <a:spcAft>
                <a:spcPts val="0"/>
              </a:spcAft>
              <a:buNone/>
            </a:pPr>
            <a:r>
              <a:rPr lang="en" sz="3600"/>
              <a:t>Word Representations for Named Entity Recognition</a:t>
            </a:r>
            <a:endParaRPr sz="3600"/>
          </a:p>
          <a:p>
            <a:pPr indent="0" lvl="0" marL="0" rtl="0" algn="ctr">
              <a:spcBef>
                <a:spcPts val="0"/>
              </a:spcBef>
              <a:spcAft>
                <a:spcPts val="0"/>
              </a:spcAft>
              <a:buNone/>
            </a:pPr>
            <a:r>
              <a:t/>
            </a:r>
            <a:endParaRPr sz="2400"/>
          </a:p>
        </p:txBody>
      </p:sp>
      <p:sp>
        <p:nvSpPr>
          <p:cNvPr id="79" name="Google Shape;79;p16"/>
          <p:cNvSpPr txBox="1"/>
          <p:nvPr>
            <p:ph idx="1" type="subTitle"/>
          </p:nvPr>
        </p:nvSpPr>
        <p:spPr>
          <a:xfrm>
            <a:off x="1344275" y="2763000"/>
            <a:ext cx="6400800" cy="1372800"/>
          </a:xfrm>
          <a:prstGeom prst="rect">
            <a:avLst/>
          </a:prstGeom>
        </p:spPr>
        <p:txBody>
          <a:bodyPr anchorCtr="0" anchor="t" bIns="91425" lIns="91425" spcFirstLastPara="1" rIns="91425" wrap="square" tIns="91425">
            <a:normAutofit lnSpcReduction="20000"/>
          </a:bodyPr>
          <a:lstStyle/>
          <a:p>
            <a:pPr indent="0" lvl="0" marL="0" rtl="0" algn="ctr">
              <a:lnSpc>
                <a:spcPct val="90000"/>
              </a:lnSpc>
              <a:spcBef>
                <a:spcPts val="0"/>
              </a:spcBef>
              <a:spcAft>
                <a:spcPts val="0"/>
              </a:spcAft>
              <a:buClr>
                <a:schemeClr val="dk1"/>
              </a:buClr>
              <a:buSzPts val="1100"/>
              <a:buFont typeface="Arial"/>
              <a:buNone/>
            </a:pPr>
            <a:r>
              <a:rPr lang="en" sz="1900" u="sng">
                <a:solidFill>
                  <a:schemeClr val="accent5"/>
                </a:solidFill>
                <a:hlinkClick r:id="rId3">
                  <a:extLst>
                    <a:ext uri="{A12FA001-AC4F-418D-AE19-62706E023703}">
                      <ahyp:hlinkClr val="tx"/>
                    </a:ext>
                  </a:extLst>
                </a:hlinkClick>
              </a:rPr>
              <a:t>http://www.ixa.eus/iltapp/</a:t>
            </a:r>
            <a:endParaRPr sz="1900"/>
          </a:p>
          <a:p>
            <a:pPr indent="0" lvl="0" marL="0" rtl="0" algn="ctr">
              <a:lnSpc>
                <a:spcPct val="90000"/>
              </a:lnSpc>
              <a:spcBef>
                <a:spcPts val="0"/>
              </a:spcBef>
              <a:spcAft>
                <a:spcPts val="0"/>
              </a:spcAft>
              <a:buClr>
                <a:schemeClr val="dk1"/>
              </a:buClr>
              <a:buSzPts val="1100"/>
              <a:buFont typeface="Arial"/>
              <a:buNone/>
            </a:pPr>
            <a:r>
              <a:t/>
            </a:r>
            <a:endParaRPr sz="1900"/>
          </a:p>
          <a:p>
            <a:pPr indent="0" lvl="0" marL="0" rtl="0" algn="ctr">
              <a:lnSpc>
                <a:spcPct val="90000"/>
              </a:lnSpc>
              <a:spcBef>
                <a:spcPts val="0"/>
              </a:spcBef>
              <a:spcAft>
                <a:spcPts val="0"/>
              </a:spcAft>
              <a:buClr>
                <a:schemeClr val="dk1"/>
              </a:buClr>
              <a:buSzPts val="1100"/>
              <a:buFont typeface="Arial"/>
              <a:buNone/>
            </a:pPr>
            <a:r>
              <a:rPr lang="en" sz="1900"/>
              <a:t>@ragerri @joseba_fdl @iker_garciaf #iltapp</a:t>
            </a:r>
            <a:endParaRPr sz="2400"/>
          </a:p>
          <a:p>
            <a:pPr indent="0" lvl="0" marL="0" rtl="0" algn="ctr">
              <a:spcBef>
                <a:spcPts val="0"/>
              </a:spcBef>
              <a:spcAft>
                <a:spcPts val="0"/>
              </a:spcAft>
              <a:buNone/>
            </a:pPr>
            <a:r>
              <a:t/>
            </a:r>
            <a:endParaRPr sz="2000">
              <a:latin typeface="Arial"/>
              <a:ea typeface="Arial"/>
              <a:cs typeface="Arial"/>
              <a:sym typeface="Arial"/>
            </a:endParaRPr>
          </a:p>
          <a:p>
            <a:pPr indent="0" lvl="0" marL="0" rtl="0" algn="ctr">
              <a:spcBef>
                <a:spcPts val="0"/>
              </a:spcBef>
              <a:spcAft>
                <a:spcPts val="0"/>
              </a:spcAft>
              <a:buNone/>
            </a:pPr>
            <a:r>
              <a:t/>
            </a:r>
            <a:endParaRPr sz="1800"/>
          </a:p>
        </p:txBody>
      </p:sp>
      <p:sp>
        <p:nvSpPr>
          <p:cNvPr id="80" name="Google Shape;80;p16"/>
          <p:cNvSpPr txBox="1"/>
          <p:nvPr/>
        </p:nvSpPr>
        <p:spPr>
          <a:xfrm>
            <a:off x="836450" y="93100"/>
            <a:ext cx="76881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81" name="Google Shape;81;p16"/>
          <p:cNvPicPr preferRelativeResize="0"/>
          <p:nvPr/>
        </p:nvPicPr>
        <p:blipFill>
          <a:blip r:embed="rId4">
            <a:alphaModFix/>
          </a:blip>
          <a:stretch>
            <a:fillRect/>
          </a:stretch>
        </p:blipFill>
        <p:spPr>
          <a:xfrm>
            <a:off x="552450" y="209550"/>
            <a:ext cx="406894" cy="493200"/>
          </a:xfrm>
          <a:prstGeom prst="rect">
            <a:avLst/>
          </a:prstGeom>
          <a:noFill/>
          <a:ln>
            <a:noFill/>
          </a:ln>
        </p:spPr>
      </p:pic>
      <p:pic>
        <p:nvPicPr>
          <p:cNvPr id="82" name="Google Shape;82;p16"/>
          <p:cNvPicPr preferRelativeResize="0"/>
          <p:nvPr/>
        </p:nvPicPr>
        <p:blipFill>
          <a:blip r:embed="rId5">
            <a:alphaModFix/>
          </a:blip>
          <a:stretch>
            <a:fillRect/>
          </a:stretch>
        </p:blipFill>
        <p:spPr>
          <a:xfrm>
            <a:off x="5533650" y="208925"/>
            <a:ext cx="2774550" cy="5225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5"/>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sz="3600"/>
              <a:t>Named Entity Resolution (NER)</a:t>
            </a:r>
            <a:endParaRPr sz="3600"/>
          </a:p>
        </p:txBody>
      </p:sp>
      <p:sp>
        <p:nvSpPr>
          <p:cNvPr id="139" name="Google Shape;139;p25"/>
          <p:cNvSpPr txBox="1"/>
          <p:nvPr>
            <p:ph idx="1" type="body"/>
          </p:nvPr>
        </p:nvSpPr>
        <p:spPr>
          <a:xfrm>
            <a:off x="891350" y="1200150"/>
            <a:ext cx="7795500" cy="33945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 sz="1800">
                <a:solidFill>
                  <a:srgbClr val="FF0000"/>
                </a:solidFill>
              </a:rPr>
              <a:t>[[The disappearance of</a:t>
            </a:r>
            <a:r>
              <a:rPr lang="en" sz="1800"/>
              <a:t> [</a:t>
            </a:r>
            <a:r>
              <a:rPr lang="en" sz="1800">
                <a:solidFill>
                  <a:srgbClr val="4A86E8"/>
                </a:solidFill>
              </a:rPr>
              <a:t>York University</a:t>
            </a:r>
            <a:r>
              <a:rPr lang="en" sz="1800">
                <a:solidFill>
                  <a:srgbClr val="FF0000"/>
                </a:solidFill>
              </a:rPr>
              <a:t> chef</a:t>
            </a:r>
            <a:r>
              <a:rPr lang="en" sz="1800"/>
              <a:t> </a:t>
            </a:r>
            <a:r>
              <a:rPr lang="en" sz="1800">
                <a:solidFill>
                  <a:srgbClr val="4A86E8"/>
                </a:solidFill>
              </a:rPr>
              <a:t>Claudia Lawrence</a:t>
            </a:r>
            <a:r>
              <a:rPr lang="en" sz="1800"/>
              <a:t>]</a:t>
            </a:r>
            <a:r>
              <a:rPr lang="en" sz="1800">
                <a:solidFill>
                  <a:srgbClr val="FF0000"/>
                </a:solidFill>
              </a:rPr>
              <a:t>] </a:t>
            </a:r>
            <a:r>
              <a:rPr lang="en" sz="1800"/>
              <a:t>is now being treated as suspected murder, </a:t>
            </a:r>
            <a:r>
              <a:rPr lang="en" sz="1800">
                <a:solidFill>
                  <a:srgbClr val="4A86E8"/>
                </a:solidFill>
              </a:rPr>
              <a:t>North Yorkshire Police</a:t>
            </a:r>
            <a:r>
              <a:rPr lang="en" sz="1800"/>
              <a:t> said. However </a:t>
            </a:r>
            <a:r>
              <a:rPr lang="en" sz="1800">
                <a:solidFill>
                  <a:srgbClr val="FF0000"/>
                </a:solidFill>
              </a:rPr>
              <a:t>detectives</a:t>
            </a:r>
            <a:r>
              <a:rPr lang="en" sz="1800"/>
              <a:t> said </a:t>
            </a:r>
            <a:r>
              <a:rPr lang="en" sz="1800">
                <a:solidFill>
                  <a:srgbClr val="FF0000"/>
                </a:solidFill>
              </a:rPr>
              <a:t>they</a:t>
            </a:r>
            <a:r>
              <a:rPr lang="en" sz="1800"/>
              <a:t> had not found any proof that the </a:t>
            </a:r>
            <a:r>
              <a:rPr lang="en" sz="1800">
                <a:solidFill>
                  <a:srgbClr val="4A86E8"/>
                </a:solidFill>
              </a:rPr>
              <a:t>35-year-old</a:t>
            </a:r>
            <a:r>
              <a:rPr lang="en" sz="1800"/>
              <a:t>, </a:t>
            </a:r>
            <a:r>
              <a:rPr lang="en" sz="1800">
                <a:solidFill>
                  <a:srgbClr val="FF0000"/>
                </a:solidFill>
              </a:rPr>
              <a:t>who</a:t>
            </a:r>
            <a:r>
              <a:rPr lang="en" sz="1800"/>
              <a:t> went missing on </a:t>
            </a:r>
            <a:r>
              <a:rPr lang="en" sz="1800">
                <a:solidFill>
                  <a:srgbClr val="4A86E8"/>
                </a:solidFill>
              </a:rPr>
              <a:t>18 March</a:t>
            </a:r>
            <a:r>
              <a:rPr lang="en" sz="1800"/>
              <a:t>, was dead. </a:t>
            </a:r>
            <a:r>
              <a:rPr lang="en" sz="1800">
                <a:solidFill>
                  <a:srgbClr val="FF0000"/>
                </a:solidFill>
              </a:rPr>
              <a:t>[Her father</a:t>
            </a:r>
            <a:r>
              <a:rPr lang="en" sz="1800"/>
              <a:t> </a:t>
            </a:r>
            <a:r>
              <a:rPr lang="en" sz="1800">
                <a:solidFill>
                  <a:srgbClr val="4A86E8"/>
                </a:solidFill>
              </a:rPr>
              <a:t>Peter Lawrence</a:t>
            </a:r>
            <a:r>
              <a:rPr lang="en" sz="1800">
                <a:solidFill>
                  <a:srgbClr val="FF0000"/>
                </a:solidFill>
              </a:rPr>
              <a:t>]</a:t>
            </a:r>
            <a:r>
              <a:rPr lang="en" sz="1800"/>
              <a:t> made a direct appeal to </a:t>
            </a:r>
            <a:r>
              <a:rPr lang="en" sz="1800">
                <a:solidFill>
                  <a:srgbClr val="FF0000"/>
                </a:solidFill>
              </a:rPr>
              <a:t>his daughter</a:t>
            </a:r>
            <a:r>
              <a:rPr lang="en" sz="1800"/>
              <a:t> to contact </a:t>
            </a:r>
            <a:r>
              <a:rPr lang="en" sz="1800">
                <a:solidFill>
                  <a:srgbClr val="FF0000"/>
                </a:solidFill>
              </a:rPr>
              <a:t>him</a:t>
            </a:r>
            <a:r>
              <a:rPr lang="en" sz="1800"/>
              <a:t> five weeks after </a:t>
            </a:r>
            <a:r>
              <a:rPr lang="en" sz="1800">
                <a:solidFill>
                  <a:srgbClr val="FF0000"/>
                </a:solidFill>
              </a:rPr>
              <a:t>she</a:t>
            </a:r>
            <a:r>
              <a:rPr lang="en" sz="1800"/>
              <a:t> disappeared. </a:t>
            </a:r>
            <a:r>
              <a:rPr lang="en" sz="1800">
                <a:solidFill>
                  <a:srgbClr val="FF0000"/>
                </a:solidFill>
              </a:rPr>
              <a:t>His</a:t>
            </a:r>
            <a:r>
              <a:rPr lang="en" sz="1800"/>
              <a:t> plea came at a news conference held shortly after </a:t>
            </a:r>
            <a:r>
              <a:rPr lang="en" sz="1800">
                <a:solidFill>
                  <a:srgbClr val="6D9EEB"/>
                </a:solidFill>
              </a:rPr>
              <a:t>a 10,000 reward</a:t>
            </a:r>
            <a:r>
              <a:rPr lang="en" sz="1800"/>
              <a:t> was offered to help find </a:t>
            </a:r>
            <a:r>
              <a:rPr lang="en" sz="1800">
                <a:solidFill>
                  <a:srgbClr val="6D9EEB"/>
                </a:solidFill>
              </a:rPr>
              <a:t>Miss Lawrence</a:t>
            </a:r>
            <a:r>
              <a:rPr lang="en" sz="1800"/>
              <a:t>. </a:t>
            </a:r>
            <a:r>
              <a:rPr lang="en" sz="1800">
                <a:solidFill>
                  <a:srgbClr val="6D9EEB"/>
                </a:solidFill>
              </a:rPr>
              <a:t>Crimestoppers</a:t>
            </a:r>
            <a:r>
              <a:rPr lang="en" sz="1800"/>
              <a:t> said</a:t>
            </a:r>
            <a:r>
              <a:rPr lang="en" sz="1800">
                <a:solidFill>
                  <a:srgbClr val="FF0000"/>
                </a:solidFill>
              </a:rPr>
              <a:t> [the sum]</a:t>
            </a:r>
            <a:r>
              <a:rPr lang="en" sz="1800"/>
              <a:t> </a:t>
            </a:r>
            <a:r>
              <a:rPr lang="en" sz="1800">
                <a:solidFill>
                  <a:srgbClr val="FF0000"/>
                </a:solidFill>
              </a:rPr>
              <a:t>they</a:t>
            </a:r>
            <a:r>
              <a:rPr lang="en" sz="1800"/>
              <a:t> were offering was significantly higher than usual because of public interest in </a:t>
            </a:r>
            <a:r>
              <a:rPr lang="en" sz="1800">
                <a:solidFill>
                  <a:srgbClr val="FF0000"/>
                </a:solidFill>
              </a:rPr>
              <a:t>the case</a:t>
            </a:r>
            <a:r>
              <a:rPr lang="en" sz="1800"/>
              <a:t>.</a:t>
            </a:r>
            <a:endParaRPr sz="1800"/>
          </a:p>
          <a:p>
            <a:pPr indent="0" lvl="0" marL="0" rtl="0" algn="l">
              <a:spcBef>
                <a:spcPts val="36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6"/>
          <p:cNvPicPr preferRelativeResize="0"/>
          <p:nvPr/>
        </p:nvPicPr>
        <p:blipFill>
          <a:blip r:embed="rId3">
            <a:alphaModFix/>
          </a:blip>
          <a:stretch>
            <a:fillRect/>
          </a:stretch>
        </p:blipFill>
        <p:spPr>
          <a:xfrm>
            <a:off x="4572000" y="1280675"/>
            <a:ext cx="4323225" cy="1604775"/>
          </a:xfrm>
          <a:prstGeom prst="rect">
            <a:avLst/>
          </a:prstGeom>
          <a:noFill/>
          <a:ln>
            <a:noFill/>
          </a:ln>
        </p:spPr>
      </p:pic>
      <p:pic>
        <p:nvPicPr>
          <p:cNvPr id="145" name="Google Shape;145;p26"/>
          <p:cNvPicPr preferRelativeResize="0"/>
          <p:nvPr/>
        </p:nvPicPr>
        <p:blipFill>
          <a:blip r:embed="rId4">
            <a:alphaModFix/>
          </a:blip>
          <a:stretch>
            <a:fillRect/>
          </a:stretch>
        </p:blipFill>
        <p:spPr>
          <a:xfrm>
            <a:off x="1295400" y="3687750"/>
            <a:ext cx="7093525" cy="906900"/>
          </a:xfrm>
          <a:prstGeom prst="rect">
            <a:avLst/>
          </a:prstGeom>
          <a:noFill/>
          <a:ln>
            <a:noFill/>
          </a:ln>
        </p:spPr>
      </p:pic>
      <p:pic>
        <p:nvPicPr>
          <p:cNvPr id="146" name="Google Shape;146;p26"/>
          <p:cNvPicPr preferRelativeResize="0"/>
          <p:nvPr/>
        </p:nvPicPr>
        <p:blipFill>
          <a:blip r:embed="rId5">
            <a:alphaModFix/>
          </a:blip>
          <a:stretch>
            <a:fillRect/>
          </a:stretch>
        </p:blipFill>
        <p:spPr>
          <a:xfrm>
            <a:off x="152400" y="408125"/>
            <a:ext cx="4152388" cy="27556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Named Entity Recognition</a:t>
            </a:r>
            <a:endParaRPr/>
          </a:p>
        </p:txBody>
      </p:sp>
      <p:sp>
        <p:nvSpPr>
          <p:cNvPr id="152" name="Google Shape;152;p27"/>
          <p:cNvSpPr txBox="1"/>
          <p:nvPr>
            <p:ph idx="1" type="body"/>
          </p:nvPr>
        </p:nvSpPr>
        <p:spPr>
          <a:xfrm>
            <a:off x="965575" y="1200150"/>
            <a:ext cx="7721100" cy="33945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 sz="2950">
                <a:latin typeface="Arial"/>
                <a:ea typeface="Arial"/>
                <a:cs typeface="Arial"/>
                <a:sym typeface="Arial"/>
              </a:rPr>
              <a:t>[tim cook]</a:t>
            </a:r>
            <a:r>
              <a:rPr b="1" lang="en" sz="1750">
                <a:solidFill>
                  <a:srgbClr val="0000FF"/>
                </a:solidFill>
                <a:latin typeface="Arial"/>
                <a:ea typeface="Arial"/>
                <a:cs typeface="Arial"/>
                <a:sym typeface="Arial"/>
              </a:rPr>
              <a:t>PER</a:t>
            </a:r>
            <a:r>
              <a:rPr lang="en" sz="2950">
                <a:latin typeface="Arial"/>
                <a:ea typeface="Arial"/>
                <a:cs typeface="Arial"/>
                <a:sym typeface="Arial"/>
              </a:rPr>
              <a:t> is the ceo of [apple]</a:t>
            </a:r>
            <a:r>
              <a:rPr b="1" lang="en" sz="1750">
                <a:solidFill>
                  <a:srgbClr val="0000FF"/>
                </a:solidFill>
                <a:latin typeface="Arial"/>
                <a:ea typeface="Arial"/>
                <a:cs typeface="Arial"/>
                <a:sym typeface="Arial"/>
              </a:rPr>
              <a:t>ORG</a:t>
            </a:r>
            <a:endParaRPr b="1" sz="1550">
              <a:solidFill>
                <a:srgbClr val="0000FF"/>
              </a:solidFill>
              <a:latin typeface="Arial"/>
              <a:ea typeface="Arial"/>
              <a:cs typeface="Arial"/>
              <a:sym typeface="Arial"/>
            </a:endParaRPr>
          </a:p>
          <a:p>
            <a:pPr indent="0" lvl="0" marL="0" rtl="0" algn="l">
              <a:spcBef>
                <a:spcPts val="360"/>
              </a:spcBef>
              <a:spcAft>
                <a:spcPts val="0"/>
              </a:spcAft>
              <a:buNone/>
            </a:pPr>
            <a:r>
              <a:t/>
            </a:r>
            <a:endParaRPr sz="2150">
              <a:latin typeface="Arial"/>
              <a:ea typeface="Arial"/>
              <a:cs typeface="Arial"/>
              <a:sym typeface="Arial"/>
            </a:endParaRPr>
          </a:p>
          <a:p>
            <a:pPr indent="0" lvl="0" marL="0" rtl="0" algn="l">
              <a:spcBef>
                <a:spcPts val="360"/>
              </a:spcBef>
              <a:spcAft>
                <a:spcPts val="0"/>
              </a:spcAft>
              <a:buNone/>
            </a:pPr>
            <a:r>
              <a:rPr lang="en" sz="2250">
                <a:latin typeface="Arial"/>
                <a:ea typeface="Arial"/>
                <a:cs typeface="Arial"/>
                <a:sym typeface="Arial"/>
              </a:rPr>
              <a:t>Identifying spans of text that correspond to typed entities that are proper names.</a:t>
            </a:r>
            <a:endParaRPr sz="1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8"/>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BIO notation</a:t>
            </a:r>
            <a:endParaRPr/>
          </a:p>
        </p:txBody>
      </p:sp>
      <p:pic>
        <p:nvPicPr>
          <p:cNvPr id="158" name="Google Shape;158;p28"/>
          <p:cNvPicPr preferRelativeResize="0"/>
          <p:nvPr/>
        </p:nvPicPr>
        <p:blipFill>
          <a:blip r:embed="rId3">
            <a:alphaModFix/>
          </a:blip>
          <a:stretch>
            <a:fillRect/>
          </a:stretch>
        </p:blipFill>
        <p:spPr>
          <a:xfrm>
            <a:off x="1524000" y="987178"/>
            <a:ext cx="5866966" cy="377532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Most common notations</a:t>
            </a:r>
            <a:endParaRPr/>
          </a:p>
        </p:txBody>
      </p:sp>
      <p:pic>
        <p:nvPicPr>
          <p:cNvPr id="164" name="Google Shape;164;p29"/>
          <p:cNvPicPr preferRelativeResize="0"/>
          <p:nvPr/>
        </p:nvPicPr>
        <p:blipFill>
          <a:blip r:embed="rId3">
            <a:alphaModFix/>
          </a:blip>
          <a:stretch>
            <a:fillRect/>
          </a:stretch>
        </p:blipFill>
        <p:spPr>
          <a:xfrm>
            <a:off x="1447800" y="1246325"/>
            <a:ext cx="5629275" cy="2590800"/>
          </a:xfrm>
          <a:prstGeom prst="rect">
            <a:avLst/>
          </a:prstGeom>
          <a:noFill/>
          <a:ln>
            <a:noFill/>
          </a:ln>
        </p:spPr>
      </p:pic>
      <p:sp>
        <p:nvSpPr>
          <p:cNvPr id="165" name="Google Shape;165;p29"/>
          <p:cNvSpPr txBox="1"/>
          <p:nvPr/>
        </p:nvSpPr>
        <p:spPr>
          <a:xfrm>
            <a:off x="940000" y="4530525"/>
            <a:ext cx="5972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Adapted from Jurafsky and Martin, SLP book, chapter 8.</a:t>
            </a:r>
            <a:endParaRPr sz="1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0"/>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BIO notation</a:t>
            </a:r>
            <a:endParaRPr/>
          </a:p>
        </p:txBody>
      </p:sp>
      <p:pic>
        <p:nvPicPr>
          <p:cNvPr id="171" name="Google Shape;171;p30"/>
          <p:cNvPicPr preferRelativeResize="0"/>
          <p:nvPr/>
        </p:nvPicPr>
        <p:blipFill>
          <a:blip r:embed="rId3">
            <a:alphaModFix/>
          </a:blip>
          <a:stretch>
            <a:fillRect/>
          </a:stretch>
        </p:blipFill>
        <p:spPr>
          <a:xfrm>
            <a:off x="1130000" y="1084100"/>
            <a:ext cx="6322625" cy="3449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1"/>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Evaluation</a:t>
            </a:r>
            <a:endParaRPr/>
          </a:p>
        </p:txBody>
      </p:sp>
      <p:pic>
        <p:nvPicPr>
          <p:cNvPr id="177" name="Google Shape;177;p31"/>
          <p:cNvPicPr preferRelativeResize="0"/>
          <p:nvPr/>
        </p:nvPicPr>
        <p:blipFill>
          <a:blip r:embed="rId3">
            <a:alphaModFix/>
          </a:blip>
          <a:stretch>
            <a:fillRect/>
          </a:stretch>
        </p:blipFill>
        <p:spPr>
          <a:xfrm>
            <a:off x="1295400" y="910975"/>
            <a:ext cx="6530174" cy="3612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2"/>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Learning</a:t>
            </a:r>
            <a:endParaRPr/>
          </a:p>
        </p:txBody>
      </p:sp>
      <p:sp>
        <p:nvSpPr>
          <p:cNvPr id="183" name="Google Shape;183;p32"/>
          <p:cNvSpPr txBox="1"/>
          <p:nvPr>
            <p:ph idx="1" type="body"/>
          </p:nvPr>
        </p:nvSpPr>
        <p:spPr>
          <a:xfrm>
            <a:off x="817025" y="1200150"/>
            <a:ext cx="7869900" cy="33945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 sz="1950">
                <a:latin typeface="Arial"/>
                <a:ea typeface="Arial"/>
                <a:cs typeface="Arial"/>
                <a:sym typeface="Arial"/>
              </a:rPr>
              <a:t>The classification function that we want to learn has two (main) different components:</a:t>
            </a:r>
            <a:endParaRPr sz="1950">
              <a:latin typeface="Arial"/>
              <a:ea typeface="Arial"/>
              <a:cs typeface="Arial"/>
              <a:sym typeface="Arial"/>
            </a:endParaRPr>
          </a:p>
          <a:p>
            <a:pPr indent="-323850" lvl="0" marL="457200" rtl="0" algn="l">
              <a:spcBef>
                <a:spcPts val="360"/>
              </a:spcBef>
              <a:spcAft>
                <a:spcPts val="0"/>
              </a:spcAft>
              <a:buSzPts val="1500"/>
              <a:buChar char="●"/>
            </a:pPr>
            <a:r>
              <a:rPr lang="en" sz="1500">
                <a:latin typeface="Arial"/>
                <a:ea typeface="Arial"/>
                <a:cs typeface="Arial"/>
                <a:sym typeface="Arial"/>
              </a:rPr>
              <a:t>the formal structure of the learning method (what’s the relationship between the input and output?) </a:t>
            </a:r>
            <a:r>
              <a:rPr lang="en" sz="1500">
                <a:latin typeface="Courier New"/>
                <a:ea typeface="Courier New"/>
                <a:cs typeface="Courier New"/>
                <a:sym typeface="Courier New"/>
              </a:rPr>
              <a:t>→</a:t>
            </a:r>
            <a:r>
              <a:rPr lang="en" sz="1500">
                <a:latin typeface="Arial"/>
                <a:ea typeface="Arial"/>
                <a:cs typeface="Arial"/>
                <a:sym typeface="Arial"/>
              </a:rPr>
              <a:t> Naive Bayes, logistic regression, recurrent neural network, etc.</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b="1" lang="en" sz="1500">
                <a:latin typeface="Arial"/>
                <a:ea typeface="Arial"/>
                <a:cs typeface="Arial"/>
                <a:sym typeface="Arial"/>
              </a:rPr>
              <a:t>the representation of the data (words?) TODAY - AGAIN!</a:t>
            </a:r>
            <a:endParaRPr b="1" sz="15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7" name="Shape 187"/>
        <p:cNvGrpSpPr/>
        <p:nvPr/>
      </p:nvGrpSpPr>
      <p:grpSpPr>
        <a:xfrm>
          <a:off x="0" y="0"/>
          <a:ext cx="0" cy="0"/>
          <a:chOff x="0" y="0"/>
          <a:chExt cx="0" cy="0"/>
        </a:xfrm>
      </p:grpSpPr>
      <p:sp>
        <p:nvSpPr>
          <p:cNvPr id="188" name="Google Shape;188;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Averaged Perceptron</a:t>
            </a:r>
            <a:endParaRPr/>
          </a:p>
        </p:txBody>
      </p:sp>
      <p:sp>
        <p:nvSpPr>
          <p:cNvPr id="189" name="Google Shape;189;p33"/>
          <p:cNvSpPr txBox="1"/>
          <p:nvPr>
            <p:ph idx="4294967295" type="body"/>
          </p:nvPr>
        </p:nvSpPr>
        <p:spPr>
          <a:xfrm>
            <a:off x="4607050" y="1063375"/>
            <a:ext cx="4038600" cy="3394500"/>
          </a:xfrm>
          <a:prstGeom prst="rect">
            <a:avLst/>
          </a:prstGeom>
        </p:spPr>
        <p:txBody>
          <a:bodyPr anchorCtr="0" anchor="t" bIns="91425" lIns="91425" spcFirstLastPara="1" rIns="91425" wrap="square" tIns="91425">
            <a:normAutofit lnSpcReduction="10000"/>
          </a:bodyPr>
          <a:lstStyle/>
          <a:p>
            <a:pPr indent="-317500" lvl="0" marL="457200" rtl="0" algn="l">
              <a:spcBef>
                <a:spcPts val="0"/>
              </a:spcBef>
              <a:spcAft>
                <a:spcPts val="0"/>
              </a:spcAft>
              <a:buSzPts val="1400"/>
              <a:buChar char="●"/>
            </a:pPr>
            <a:r>
              <a:rPr i="1" lang="en" sz="1400"/>
              <a:t>n</a:t>
            </a:r>
            <a:r>
              <a:rPr lang="en" sz="1400"/>
              <a:t> sentences for training</a:t>
            </a:r>
            <a:endParaRPr sz="1400"/>
          </a:p>
          <a:p>
            <a:pPr indent="-317500" lvl="0" marL="457200" rtl="0" algn="l">
              <a:spcBef>
                <a:spcPts val="0"/>
              </a:spcBef>
              <a:spcAft>
                <a:spcPts val="0"/>
              </a:spcAft>
              <a:buSzPts val="1400"/>
              <a:buChar char="●"/>
            </a:pPr>
            <a:r>
              <a:rPr lang="en" sz="1400"/>
              <a:t>Weights initialization = 0</a:t>
            </a:r>
            <a:endParaRPr sz="1400"/>
          </a:p>
          <a:p>
            <a:pPr indent="-317500" lvl="0" marL="457200" rtl="0" algn="l">
              <a:spcBef>
                <a:spcPts val="0"/>
              </a:spcBef>
              <a:spcAft>
                <a:spcPts val="0"/>
              </a:spcAft>
              <a:buSzPts val="1400"/>
              <a:buChar char="●"/>
            </a:pPr>
            <a:r>
              <a:rPr lang="en" sz="1400"/>
              <a:t>L iterations over training data</a:t>
            </a:r>
            <a:endParaRPr sz="1400"/>
          </a:p>
          <a:p>
            <a:pPr indent="-317500" lvl="0" marL="457200" rtl="0" algn="l">
              <a:spcBef>
                <a:spcPts val="0"/>
              </a:spcBef>
              <a:spcAft>
                <a:spcPts val="0"/>
              </a:spcAft>
              <a:buSzPts val="1400"/>
              <a:buChar char="●"/>
            </a:pPr>
            <a:r>
              <a:rPr lang="en" sz="1400"/>
              <a:t>For every labeled sentence in training, find the best sequence (z_k) using current weights</a:t>
            </a:r>
            <a:endParaRPr sz="1400"/>
          </a:p>
          <a:p>
            <a:pPr indent="-317500" lvl="0" marL="457200" rtl="0" algn="l">
              <a:spcBef>
                <a:spcPts val="0"/>
              </a:spcBef>
              <a:spcAft>
                <a:spcPts val="0"/>
              </a:spcAft>
              <a:buSzPts val="1400"/>
              <a:buChar char="●"/>
            </a:pPr>
            <a:r>
              <a:rPr lang="en" sz="1400"/>
              <a:t>If z_k  equals to </a:t>
            </a:r>
            <a:r>
              <a:rPr i="1" lang="en" sz="1400"/>
              <a:t>gold sequence, </a:t>
            </a:r>
            <a:r>
              <a:rPr lang="en" sz="1400"/>
              <a:t>move to next sentence</a:t>
            </a:r>
            <a:endParaRPr sz="1400"/>
          </a:p>
          <a:p>
            <a:pPr indent="-317500" lvl="0" marL="457200" rtl="0" algn="l">
              <a:spcBef>
                <a:spcPts val="0"/>
              </a:spcBef>
              <a:spcAft>
                <a:spcPts val="0"/>
              </a:spcAft>
              <a:buSzPts val="1400"/>
              <a:buChar char="●"/>
            </a:pPr>
            <a:r>
              <a:rPr lang="en" sz="1400"/>
              <a:t>Otherwise, for every feature in the </a:t>
            </a:r>
            <a:r>
              <a:rPr i="1" lang="en" sz="1400"/>
              <a:t>gold</a:t>
            </a:r>
            <a:r>
              <a:rPr lang="en" sz="1400"/>
              <a:t> but not in prediction, add</a:t>
            </a:r>
            <a:r>
              <a:rPr lang="en" sz="1400"/>
              <a:t> 1 to its weight, otherwise substract 1</a:t>
            </a:r>
            <a:endParaRPr sz="1400"/>
          </a:p>
          <a:p>
            <a:pPr indent="-317500" lvl="0" marL="457200" rtl="0" algn="l">
              <a:spcBef>
                <a:spcPts val="0"/>
              </a:spcBef>
              <a:spcAft>
                <a:spcPts val="0"/>
              </a:spcAft>
              <a:buSzPts val="1400"/>
              <a:buChar char="●"/>
            </a:pPr>
            <a:r>
              <a:rPr lang="en" sz="1400"/>
              <a:t>A</a:t>
            </a:r>
            <a:r>
              <a:rPr lang="en" sz="1400"/>
              <a:t>verage: intermediate weights assigned to every feature is divided by the number of iterations</a:t>
            </a:r>
            <a:endParaRPr sz="1400"/>
          </a:p>
        </p:txBody>
      </p:sp>
      <p:pic>
        <p:nvPicPr>
          <p:cNvPr id="190" name="Google Shape;190;p33"/>
          <p:cNvPicPr preferRelativeResize="0"/>
          <p:nvPr/>
        </p:nvPicPr>
        <p:blipFill>
          <a:blip r:embed="rId3">
            <a:alphaModFix/>
          </a:blip>
          <a:stretch>
            <a:fillRect/>
          </a:stretch>
        </p:blipFill>
        <p:spPr>
          <a:xfrm>
            <a:off x="816400" y="1661775"/>
            <a:ext cx="4038600" cy="1924450"/>
          </a:xfrm>
          <a:prstGeom prst="rect">
            <a:avLst/>
          </a:prstGeom>
          <a:noFill/>
          <a:ln>
            <a:noFill/>
          </a:ln>
        </p:spPr>
      </p:pic>
      <p:pic>
        <p:nvPicPr>
          <p:cNvPr id="191" name="Google Shape;191;p33"/>
          <p:cNvPicPr preferRelativeResize="0"/>
          <p:nvPr/>
        </p:nvPicPr>
        <p:blipFill>
          <a:blip r:embed="rId4">
            <a:alphaModFix/>
          </a:blip>
          <a:stretch>
            <a:fillRect/>
          </a:stretch>
        </p:blipFill>
        <p:spPr>
          <a:xfrm>
            <a:off x="816400" y="3655350"/>
            <a:ext cx="3295825" cy="785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4"/>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Contents</a:t>
            </a:r>
            <a:endParaRPr/>
          </a:p>
        </p:txBody>
      </p:sp>
      <p:sp>
        <p:nvSpPr>
          <p:cNvPr id="197" name="Google Shape;197;p34"/>
          <p:cNvSpPr txBox="1"/>
          <p:nvPr>
            <p:ph idx="1" type="body"/>
          </p:nvPr>
        </p:nvSpPr>
        <p:spPr>
          <a:xfrm>
            <a:off x="1058950" y="1200150"/>
            <a:ext cx="7627800" cy="3394500"/>
          </a:xfrm>
          <a:prstGeom prst="rect">
            <a:avLst/>
          </a:prstGeom>
        </p:spPr>
        <p:txBody>
          <a:bodyPr anchorCtr="0" anchor="t" bIns="45700" lIns="91425" spcFirstLastPara="1" rIns="91425" wrap="square" tIns="45700">
            <a:normAutofit/>
          </a:bodyPr>
          <a:lstStyle/>
          <a:p>
            <a:pPr indent="-323850" lvl="0" marL="457200" rtl="0" algn="l">
              <a:spcBef>
                <a:spcPts val="360"/>
              </a:spcBef>
              <a:spcAft>
                <a:spcPts val="0"/>
              </a:spcAft>
              <a:buClr>
                <a:srgbClr val="000000"/>
              </a:buClr>
              <a:buSzPts val="1500"/>
              <a:buAutoNum type="arabicPeriod"/>
            </a:pPr>
            <a:r>
              <a:rPr lang="en" sz="2900">
                <a:solidFill>
                  <a:srgbClr val="000000"/>
                </a:solidFill>
              </a:rPr>
              <a:t>Why Named Entity Recognition?</a:t>
            </a:r>
            <a:endParaRPr sz="2900">
              <a:solidFill>
                <a:srgbClr val="000000"/>
              </a:solidFill>
            </a:endParaRPr>
          </a:p>
          <a:p>
            <a:pPr indent="-323850" lvl="0" marL="457200" rtl="0" algn="l">
              <a:spcBef>
                <a:spcPts val="0"/>
              </a:spcBef>
              <a:spcAft>
                <a:spcPts val="0"/>
              </a:spcAft>
              <a:buClr>
                <a:srgbClr val="000000"/>
              </a:buClr>
              <a:buSzPts val="1500"/>
              <a:buAutoNum type="arabicPeriod"/>
            </a:pPr>
            <a:r>
              <a:rPr lang="en" sz="2900">
                <a:solidFill>
                  <a:srgbClr val="000000"/>
                </a:solidFill>
              </a:rPr>
              <a:t>Introduction to the task</a:t>
            </a:r>
            <a:endParaRPr sz="2900">
              <a:solidFill>
                <a:srgbClr val="000000"/>
              </a:solidFill>
            </a:endParaRPr>
          </a:p>
          <a:p>
            <a:pPr indent="-323850" lvl="0" marL="457200" rtl="0" algn="l">
              <a:spcBef>
                <a:spcPts val="0"/>
              </a:spcBef>
              <a:spcAft>
                <a:spcPts val="0"/>
              </a:spcAft>
              <a:buClr>
                <a:srgbClr val="FF0000"/>
              </a:buClr>
              <a:buSzPts val="1500"/>
              <a:buAutoNum type="arabicPeriod"/>
            </a:pPr>
            <a:r>
              <a:rPr lang="en" sz="2900">
                <a:solidFill>
                  <a:srgbClr val="FF0000"/>
                </a:solidFill>
              </a:rPr>
              <a:t>Word Representations</a:t>
            </a:r>
            <a:endParaRPr sz="2900">
              <a:solidFill>
                <a:srgbClr val="FF0000"/>
              </a:solidFill>
            </a:endParaRPr>
          </a:p>
          <a:p>
            <a:pPr indent="-323850" lvl="0" marL="457200" rtl="0" algn="l">
              <a:spcBef>
                <a:spcPts val="0"/>
              </a:spcBef>
              <a:spcAft>
                <a:spcPts val="0"/>
              </a:spcAft>
              <a:buSzPts val="1500"/>
              <a:buAutoNum type="arabicPeriod"/>
            </a:pPr>
            <a:r>
              <a:rPr lang="en" sz="2900"/>
              <a:t>Multilingual Language Models</a:t>
            </a:r>
            <a:endParaRPr sz="2900"/>
          </a:p>
          <a:p>
            <a:pPr indent="-323850" lvl="1" marL="914400" rtl="0" algn="l">
              <a:spcBef>
                <a:spcPts val="0"/>
              </a:spcBef>
              <a:spcAft>
                <a:spcPts val="0"/>
              </a:spcAft>
              <a:buSzPts val="1500"/>
              <a:buAutoNum type="alphaLcPeriod"/>
            </a:pPr>
            <a:r>
              <a:rPr lang="en" sz="2500"/>
              <a:t>Issues with less-resourced languages</a:t>
            </a:r>
            <a:endParaRPr sz="2500"/>
          </a:p>
          <a:p>
            <a:pPr indent="-323850" lvl="0" marL="457200" rtl="0" algn="l">
              <a:spcBef>
                <a:spcPts val="0"/>
              </a:spcBef>
              <a:spcAft>
                <a:spcPts val="0"/>
              </a:spcAft>
              <a:buSzPts val="1500"/>
              <a:buAutoNum type="arabicPeriod"/>
            </a:pPr>
            <a:r>
              <a:rPr lang="en" sz="2900"/>
              <a:t>Projecting Heterogeneous Annotations</a:t>
            </a:r>
            <a:endParaRPr sz="2900"/>
          </a:p>
          <a:p>
            <a:pPr indent="0" lvl="0" marL="0" rtl="0" algn="l">
              <a:spcBef>
                <a:spcPts val="36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Contents</a:t>
            </a:r>
            <a:endParaRPr/>
          </a:p>
        </p:txBody>
      </p:sp>
      <p:sp>
        <p:nvSpPr>
          <p:cNvPr id="88" name="Google Shape;88;p17"/>
          <p:cNvSpPr txBox="1"/>
          <p:nvPr>
            <p:ph idx="1" type="body"/>
          </p:nvPr>
        </p:nvSpPr>
        <p:spPr>
          <a:xfrm>
            <a:off x="1058950" y="1200150"/>
            <a:ext cx="7627800" cy="3394500"/>
          </a:xfrm>
          <a:prstGeom prst="rect">
            <a:avLst/>
          </a:prstGeom>
        </p:spPr>
        <p:txBody>
          <a:bodyPr anchorCtr="0" anchor="t" bIns="45700" lIns="91425" spcFirstLastPara="1" rIns="91425" wrap="square" tIns="45700">
            <a:normAutofit/>
          </a:bodyPr>
          <a:lstStyle/>
          <a:p>
            <a:pPr indent="-273050" lvl="0" marL="457200" rtl="0" algn="l">
              <a:spcBef>
                <a:spcPts val="360"/>
              </a:spcBef>
              <a:spcAft>
                <a:spcPts val="0"/>
              </a:spcAft>
              <a:buClr>
                <a:srgbClr val="FF0000"/>
              </a:buClr>
              <a:buSzPts val="700"/>
              <a:buAutoNum type="arabicPeriod"/>
            </a:pPr>
            <a:r>
              <a:rPr lang="en" sz="2100">
                <a:solidFill>
                  <a:srgbClr val="FF0000"/>
                </a:solidFill>
              </a:rPr>
              <a:t>Why Named Entity Recognition?</a:t>
            </a:r>
            <a:endParaRPr sz="2100">
              <a:solidFill>
                <a:srgbClr val="FF0000"/>
              </a:solidFill>
            </a:endParaRPr>
          </a:p>
          <a:p>
            <a:pPr indent="-273050" lvl="0" marL="457200" rtl="0" algn="l">
              <a:spcBef>
                <a:spcPts val="0"/>
              </a:spcBef>
              <a:spcAft>
                <a:spcPts val="0"/>
              </a:spcAft>
              <a:buSzPts val="700"/>
              <a:buAutoNum type="arabicPeriod"/>
            </a:pPr>
            <a:r>
              <a:rPr lang="en" sz="2100"/>
              <a:t>Introduction to the task</a:t>
            </a:r>
            <a:endParaRPr sz="2100"/>
          </a:p>
          <a:p>
            <a:pPr indent="-273050" lvl="0" marL="457200" rtl="0" algn="l">
              <a:spcBef>
                <a:spcPts val="0"/>
              </a:spcBef>
              <a:spcAft>
                <a:spcPts val="0"/>
              </a:spcAft>
              <a:buSzPts val="700"/>
              <a:buAutoNum type="arabicPeriod"/>
            </a:pPr>
            <a:r>
              <a:rPr lang="en" sz="2100"/>
              <a:t>Word Representations</a:t>
            </a:r>
            <a:endParaRPr sz="2100"/>
          </a:p>
          <a:p>
            <a:pPr indent="-273050" lvl="0" marL="457200" rtl="0" algn="l">
              <a:spcBef>
                <a:spcPts val="0"/>
              </a:spcBef>
              <a:spcAft>
                <a:spcPts val="0"/>
              </a:spcAft>
              <a:buSzPts val="700"/>
              <a:buAutoNum type="arabicPeriod"/>
            </a:pPr>
            <a:r>
              <a:rPr lang="en" sz="2100"/>
              <a:t>Multilingual Language Models</a:t>
            </a:r>
            <a:endParaRPr sz="2100"/>
          </a:p>
          <a:p>
            <a:pPr indent="-273050" lvl="1" marL="914400" rtl="0" algn="l">
              <a:spcBef>
                <a:spcPts val="0"/>
              </a:spcBef>
              <a:spcAft>
                <a:spcPts val="0"/>
              </a:spcAft>
              <a:buSzPts val="700"/>
              <a:buAutoNum type="alphaLcPeriod"/>
            </a:pPr>
            <a:r>
              <a:rPr lang="en" sz="1700"/>
              <a:t>Issues with less-resourced languages</a:t>
            </a:r>
            <a:endParaRPr sz="1700"/>
          </a:p>
          <a:p>
            <a:pPr indent="-273050" lvl="0" marL="457200" rtl="0" algn="l">
              <a:spcBef>
                <a:spcPts val="0"/>
              </a:spcBef>
              <a:spcAft>
                <a:spcPts val="0"/>
              </a:spcAft>
              <a:buSzPts val="700"/>
              <a:buAutoNum type="arabicPeriod"/>
            </a:pPr>
            <a:r>
              <a:rPr lang="en" sz="2100"/>
              <a:t>Projecting Heterogeneous Annotations</a:t>
            </a:r>
            <a:endParaRPr sz="2100"/>
          </a:p>
          <a:p>
            <a:pPr indent="0" lvl="0" marL="0" rtl="0" algn="l">
              <a:spcBef>
                <a:spcPts val="36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5"/>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Word representations</a:t>
            </a:r>
            <a:endParaRPr/>
          </a:p>
        </p:txBody>
      </p:sp>
      <p:sp>
        <p:nvSpPr>
          <p:cNvPr id="203" name="Google Shape;203;p35"/>
          <p:cNvSpPr txBox="1"/>
          <p:nvPr>
            <p:ph idx="1" type="body"/>
          </p:nvPr>
        </p:nvSpPr>
        <p:spPr>
          <a:xfrm>
            <a:off x="850425" y="1200150"/>
            <a:ext cx="7836300" cy="3394500"/>
          </a:xfrm>
          <a:prstGeom prst="rect">
            <a:avLst/>
          </a:prstGeom>
        </p:spPr>
        <p:txBody>
          <a:bodyPr anchorCtr="0" anchor="t" bIns="45700" lIns="91425" spcFirstLastPara="1" rIns="91425" wrap="square" tIns="45700">
            <a:normAutofit/>
          </a:bodyPr>
          <a:lstStyle/>
          <a:p>
            <a:pPr indent="-279400" lvl="0" marL="457200" rtl="0" algn="l">
              <a:spcBef>
                <a:spcPts val="360"/>
              </a:spcBef>
              <a:spcAft>
                <a:spcPts val="0"/>
              </a:spcAft>
              <a:buSzPts val="800"/>
              <a:buChar char="●"/>
            </a:pPr>
            <a:r>
              <a:rPr lang="en" sz="2200"/>
              <a:t>One-hot representation</a:t>
            </a:r>
            <a:endParaRPr sz="2200"/>
          </a:p>
          <a:p>
            <a:pPr indent="-279400" lvl="0" marL="457200" rtl="0" algn="l">
              <a:spcBef>
                <a:spcPts val="0"/>
              </a:spcBef>
              <a:spcAft>
                <a:spcPts val="0"/>
              </a:spcAft>
              <a:buSzPts val="800"/>
              <a:buChar char="●"/>
            </a:pPr>
            <a:r>
              <a:rPr lang="en" sz="2200"/>
              <a:t>Distributional Semantic Representations</a:t>
            </a:r>
            <a:endParaRPr sz="2200"/>
          </a:p>
          <a:p>
            <a:pPr indent="-279400" lvl="0" marL="457200" rtl="0" algn="l">
              <a:spcBef>
                <a:spcPts val="0"/>
              </a:spcBef>
              <a:spcAft>
                <a:spcPts val="0"/>
              </a:spcAft>
              <a:buSzPts val="800"/>
              <a:buChar char="●"/>
            </a:pPr>
            <a:r>
              <a:rPr lang="en" sz="2200"/>
              <a:t>Static Word Embeddings</a:t>
            </a:r>
            <a:endParaRPr sz="2200"/>
          </a:p>
          <a:p>
            <a:pPr indent="-279400" lvl="0" marL="457200" rtl="0" algn="l">
              <a:spcBef>
                <a:spcPts val="0"/>
              </a:spcBef>
              <a:spcAft>
                <a:spcPts val="0"/>
              </a:spcAft>
              <a:buSzPts val="800"/>
              <a:buChar char="●"/>
            </a:pPr>
            <a:r>
              <a:rPr lang="en" sz="2200"/>
              <a:t>Contextual Word Embeddings</a:t>
            </a:r>
            <a:endParaRPr sz="2200"/>
          </a:p>
          <a:p>
            <a:pPr indent="-279400" lvl="1" marL="914400" rtl="0" algn="l">
              <a:spcBef>
                <a:spcPts val="0"/>
              </a:spcBef>
              <a:spcAft>
                <a:spcPts val="0"/>
              </a:spcAft>
              <a:buSzPts val="800"/>
              <a:buChar char="○"/>
            </a:pPr>
            <a:r>
              <a:rPr lang="en" sz="1800"/>
              <a:t>Sub-tokens</a:t>
            </a:r>
            <a:endParaRPr sz="1800"/>
          </a:p>
          <a:p>
            <a:pPr indent="-279400" lvl="1" marL="914400" rtl="0" algn="l">
              <a:spcBef>
                <a:spcPts val="0"/>
              </a:spcBef>
              <a:spcAft>
                <a:spcPts val="0"/>
              </a:spcAft>
              <a:buSzPts val="800"/>
              <a:buChar char="○"/>
            </a:pPr>
            <a:r>
              <a:rPr lang="en" sz="1800"/>
              <a:t>Characters</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6"/>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One-hot representation</a:t>
            </a:r>
            <a:endParaRPr/>
          </a:p>
        </p:txBody>
      </p:sp>
      <p:pic>
        <p:nvPicPr>
          <p:cNvPr id="209" name="Google Shape;209;p36"/>
          <p:cNvPicPr preferRelativeResize="0"/>
          <p:nvPr/>
        </p:nvPicPr>
        <p:blipFill>
          <a:blip r:embed="rId3">
            <a:alphaModFix/>
          </a:blip>
          <a:stretch>
            <a:fillRect/>
          </a:stretch>
        </p:blipFill>
        <p:spPr>
          <a:xfrm>
            <a:off x="601900" y="1215775"/>
            <a:ext cx="7617600" cy="27866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7"/>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Distributional Semantics</a:t>
            </a:r>
            <a:endParaRPr/>
          </a:p>
        </p:txBody>
      </p:sp>
      <p:pic>
        <p:nvPicPr>
          <p:cNvPr id="215" name="Google Shape;215;p37"/>
          <p:cNvPicPr preferRelativeResize="0"/>
          <p:nvPr/>
        </p:nvPicPr>
        <p:blipFill>
          <a:blip r:embed="rId3">
            <a:alphaModFix/>
          </a:blip>
          <a:stretch>
            <a:fillRect/>
          </a:stretch>
        </p:blipFill>
        <p:spPr>
          <a:xfrm>
            <a:off x="1752600" y="987175"/>
            <a:ext cx="4663876" cy="3387550"/>
          </a:xfrm>
          <a:prstGeom prst="rect">
            <a:avLst/>
          </a:prstGeom>
          <a:noFill/>
          <a:ln>
            <a:noFill/>
          </a:ln>
        </p:spPr>
      </p:pic>
      <p:sp>
        <p:nvSpPr>
          <p:cNvPr id="216" name="Google Shape;216;p37"/>
          <p:cNvSpPr txBox="1"/>
          <p:nvPr/>
        </p:nvSpPr>
        <p:spPr>
          <a:xfrm>
            <a:off x="1230825" y="4479800"/>
            <a:ext cx="31761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a:t>
            </a:r>
            <a:r>
              <a:rPr lang="en" sz="1200">
                <a:latin typeface="Lato"/>
                <a:ea typeface="Lato"/>
                <a:cs typeface="Lato"/>
                <a:sym typeface="Lato"/>
              </a:rPr>
              <a:t>dapted from Manning CS224n slides</a:t>
            </a:r>
            <a:endParaRPr sz="1200">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8"/>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sz="3000"/>
              <a:t>Word Clusters</a:t>
            </a:r>
            <a:endParaRPr sz="3000"/>
          </a:p>
        </p:txBody>
      </p:sp>
      <p:pic>
        <p:nvPicPr>
          <p:cNvPr id="222" name="Google Shape;222;p38"/>
          <p:cNvPicPr preferRelativeResize="0"/>
          <p:nvPr/>
        </p:nvPicPr>
        <p:blipFill>
          <a:blip r:embed="rId3">
            <a:alphaModFix/>
          </a:blip>
          <a:stretch>
            <a:fillRect/>
          </a:stretch>
        </p:blipFill>
        <p:spPr>
          <a:xfrm>
            <a:off x="757175" y="1577024"/>
            <a:ext cx="7548624" cy="2558600"/>
          </a:xfrm>
          <a:prstGeom prst="rect">
            <a:avLst/>
          </a:prstGeom>
          <a:noFill/>
          <a:ln>
            <a:noFill/>
          </a:ln>
        </p:spPr>
      </p:pic>
      <p:sp>
        <p:nvSpPr>
          <p:cNvPr id="223" name="Google Shape;223;p38"/>
          <p:cNvSpPr txBox="1"/>
          <p:nvPr/>
        </p:nvSpPr>
        <p:spPr>
          <a:xfrm>
            <a:off x="1230825" y="4479800"/>
            <a:ext cx="31761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a:t>
            </a:r>
            <a:r>
              <a:rPr lang="en" sz="1200">
                <a:latin typeface="Lato"/>
                <a:ea typeface="Lato"/>
                <a:cs typeface="Lato"/>
                <a:sym typeface="Lato"/>
              </a:rPr>
              <a:t>dapted from Manning CS224n slides</a:t>
            </a:r>
            <a:endParaRPr sz="1200">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9"/>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sz="3000"/>
              <a:t>Distributional representations</a:t>
            </a:r>
            <a:endParaRPr sz="3000"/>
          </a:p>
        </p:txBody>
      </p:sp>
      <p:grpSp>
        <p:nvGrpSpPr>
          <p:cNvPr id="229" name="Google Shape;229;p39"/>
          <p:cNvGrpSpPr/>
          <p:nvPr/>
        </p:nvGrpSpPr>
        <p:grpSpPr>
          <a:xfrm>
            <a:off x="1502000" y="1595925"/>
            <a:ext cx="1408975" cy="2404125"/>
            <a:chOff x="1502000" y="1595925"/>
            <a:chExt cx="1408975" cy="2404125"/>
          </a:xfrm>
        </p:grpSpPr>
        <p:sp>
          <p:nvSpPr>
            <p:cNvPr id="230" name="Google Shape;230;p39"/>
            <p:cNvSpPr/>
            <p:nvPr/>
          </p:nvSpPr>
          <p:spPr>
            <a:xfrm>
              <a:off x="1502000" y="1595925"/>
              <a:ext cx="1398325" cy="2404125"/>
            </a:xfrm>
            <a:prstGeom prst="flowChartProcess">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9"/>
            <p:cNvSpPr txBox="1"/>
            <p:nvPr/>
          </p:nvSpPr>
          <p:spPr>
            <a:xfrm>
              <a:off x="1627275" y="1751300"/>
              <a:ext cx="1283700" cy="18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Lato"/>
                  <a:ea typeface="Lato"/>
                  <a:cs typeface="Lato"/>
                  <a:sym typeface="Lato"/>
                </a:rPr>
                <a:t>Locatives</a:t>
              </a:r>
              <a:endParaRPr b="1">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Donostiara</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Baionara</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Zurichera</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Gazteizera</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Parisera</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grpSp>
      <p:grpSp>
        <p:nvGrpSpPr>
          <p:cNvPr id="232" name="Google Shape;232;p39"/>
          <p:cNvGrpSpPr/>
          <p:nvPr/>
        </p:nvGrpSpPr>
        <p:grpSpPr>
          <a:xfrm>
            <a:off x="3254600" y="1595925"/>
            <a:ext cx="1408975" cy="2404125"/>
            <a:chOff x="1502000" y="1595925"/>
            <a:chExt cx="1408975" cy="2404125"/>
          </a:xfrm>
        </p:grpSpPr>
        <p:sp>
          <p:nvSpPr>
            <p:cNvPr id="233" name="Google Shape;233;p39"/>
            <p:cNvSpPr/>
            <p:nvPr/>
          </p:nvSpPr>
          <p:spPr>
            <a:xfrm>
              <a:off x="1502000" y="1595925"/>
              <a:ext cx="1398325" cy="2404125"/>
            </a:xfrm>
            <a:prstGeom prst="flowChartProcess">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9"/>
            <p:cNvSpPr txBox="1"/>
            <p:nvPr/>
          </p:nvSpPr>
          <p:spPr>
            <a:xfrm>
              <a:off x="1627275" y="1751300"/>
              <a:ext cx="1283700" cy="18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Lato"/>
                  <a:ea typeface="Lato"/>
                  <a:cs typeface="Lato"/>
                  <a:sym typeface="Lato"/>
                </a:rPr>
                <a:t>Hospitality</a:t>
              </a:r>
              <a:endParaRPr b="1">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motel</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hotel</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restaurant</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resort</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apartment</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grpSp>
      <p:grpSp>
        <p:nvGrpSpPr>
          <p:cNvPr id="235" name="Google Shape;235;p39"/>
          <p:cNvGrpSpPr/>
          <p:nvPr/>
        </p:nvGrpSpPr>
        <p:grpSpPr>
          <a:xfrm>
            <a:off x="5083400" y="1595925"/>
            <a:ext cx="1408975" cy="2404125"/>
            <a:chOff x="1502000" y="1595925"/>
            <a:chExt cx="1408975" cy="2404125"/>
          </a:xfrm>
        </p:grpSpPr>
        <p:sp>
          <p:nvSpPr>
            <p:cNvPr id="236" name="Google Shape;236;p39"/>
            <p:cNvSpPr/>
            <p:nvPr/>
          </p:nvSpPr>
          <p:spPr>
            <a:xfrm>
              <a:off x="1502000" y="1595925"/>
              <a:ext cx="1398325" cy="2404125"/>
            </a:xfrm>
            <a:prstGeom prst="flowChartProcess">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9"/>
            <p:cNvSpPr txBox="1"/>
            <p:nvPr/>
          </p:nvSpPr>
          <p:spPr>
            <a:xfrm>
              <a:off x="1627275" y="1751300"/>
              <a:ext cx="1283700" cy="18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Lato"/>
                  <a:ea typeface="Lato"/>
                  <a:cs typeface="Lato"/>
                  <a:sym typeface="Lato"/>
                </a:rPr>
                <a:t>Nature</a:t>
              </a:r>
              <a:endParaRPr b="1">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mountain</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hill</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ridge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lake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rield</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grpSp>
      <p:sp>
        <p:nvSpPr>
          <p:cNvPr id="238" name="Google Shape;238;p39"/>
          <p:cNvSpPr txBox="1"/>
          <p:nvPr/>
        </p:nvSpPr>
        <p:spPr>
          <a:xfrm>
            <a:off x="1218425" y="1015350"/>
            <a:ext cx="5765100" cy="4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Lato"/>
                <a:ea typeface="Lato"/>
                <a:cs typeface="Lato"/>
                <a:sym typeface="Lato"/>
              </a:rPr>
              <a:t>Cluster the words in a corpus (dimensions = clusters)</a:t>
            </a:r>
            <a:endParaRPr b="1" sz="1600">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0"/>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sz="3600"/>
              <a:t>Corpora for cluster training</a:t>
            </a:r>
            <a:endParaRPr sz="3600"/>
          </a:p>
        </p:txBody>
      </p:sp>
      <p:pic>
        <p:nvPicPr>
          <p:cNvPr id="244" name="Google Shape;244;p40"/>
          <p:cNvPicPr preferRelativeResize="0"/>
          <p:nvPr/>
        </p:nvPicPr>
        <p:blipFill>
          <a:blip r:embed="rId3">
            <a:alphaModFix/>
          </a:blip>
          <a:stretch>
            <a:fillRect/>
          </a:stretch>
        </p:blipFill>
        <p:spPr>
          <a:xfrm>
            <a:off x="381000" y="1518601"/>
            <a:ext cx="7557825" cy="2456803"/>
          </a:xfrm>
          <a:prstGeom prst="rect">
            <a:avLst/>
          </a:prstGeom>
          <a:noFill/>
          <a:ln>
            <a:noFill/>
          </a:ln>
        </p:spPr>
      </p:pic>
      <p:sp>
        <p:nvSpPr>
          <p:cNvPr id="245" name="Google Shape;245;p40"/>
          <p:cNvSpPr txBox="1"/>
          <p:nvPr/>
        </p:nvSpPr>
        <p:spPr>
          <a:xfrm>
            <a:off x="500325" y="4330650"/>
            <a:ext cx="74385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Agerri and Rigau (2016), In Artificial Intelligence Journal</a:t>
            </a:r>
            <a:endParaRPr sz="1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1"/>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sz="3600"/>
              <a:t>Clustering-based</a:t>
            </a:r>
            <a:r>
              <a:rPr lang="en"/>
              <a:t> </a:t>
            </a:r>
            <a:r>
              <a:rPr lang="en" sz="3600"/>
              <a:t>features</a:t>
            </a:r>
            <a:endParaRPr sz="3600"/>
          </a:p>
        </p:txBody>
      </p:sp>
      <p:sp>
        <p:nvSpPr>
          <p:cNvPr id="251" name="Google Shape;251;p41"/>
          <p:cNvSpPr/>
          <p:nvPr/>
        </p:nvSpPr>
        <p:spPr>
          <a:xfrm>
            <a:off x="8144275" y="2881200"/>
            <a:ext cx="930000" cy="4104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trike="sngStrike"/>
              <a:t>training</a:t>
            </a:r>
            <a:endParaRPr strike="sngStrike"/>
          </a:p>
        </p:txBody>
      </p:sp>
      <p:sp>
        <p:nvSpPr>
          <p:cNvPr id="252" name="Google Shape;252;p41"/>
          <p:cNvSpPr txBox="1"/>
          <p:nvPr/>
        </p:nvSpPr>
        <p:spPr>
          <a:xfrm>
            <a:off x="4322675" y="1689825"/>
            <a:ext cx="12900" cy="3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nvGrpSpPr>
          <p:cNvPr id="253" name="Google Shape;253;p41"/>
          <p:cNvGrpSpPr/>
          <p:nvPr/>
        </p:nvGrpSpPr>
        <p:grpSpPr>
          <a:xfrm>
            <a:off x="833925" y="1357100"/>
            <a:ext cx="7933175" cy="3232550"/>
            <a:chOff x="833925" y="1357100"/>
            <a:chExt cx="7933175" cy="3232550"/>
          </a:xfrm>
        </p:grpSpPr>
        <p:sp>
          <p:nvSpPr>
            <p:cNvPr id="254" name="Google Shape;254;p41"/>
            <p:cNvSpPr txBox="1"/>
            <p:nvPr/>
          </p:nvSpPr>
          <p:spPr>
            <a:xfrm>
              <a:off x="833925" y="1433300"/>
              <a:ext cx="1667400" cy="304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t>Training</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FF0000"/>
                  </a:solidFill>
                </a:rPr>
                <a:t>Arabako</a:t>
              </a:r>
              <a:r>
                <a:rPr lang="en"/>
                <a:t>   B-ORG</a:t>
              </a:r>
              <a:endParaRPr/>
            </a:p>
            <a:p>
              <a:pPr indent="0" lvl="0" marL="0" rtl="0" algn="l">
                <a:spcBef>
                  <a:spcPts val="0"/>
                </a:spcBef>
                <a:spcAft>
                  <a:spcPts val="0"/>
                </a:spcAft>
                <a:buNone/>
              </a:pPr>
              <a:r>
                <a:rPr lang="en"/>
                <a:t>Foru          I-ORG</a:t>
              </a:r>
              <a:endParaRPr/>
            </a:p>
            <a:p>
              <a:pPr indent="0" lvl="0" marL="0" rtl="0" algn="l">
                <a:spcBef>
                  <a:spcPts val="0"/>
                </a:spcBef>
                <a:spcAft>
                  <a:spcPts val="0"/>
                </a:spcAft>
                <a:buNone/>
              </a:pPr>
              <a:r>
                <a:rPr lang="en"/>
                <a:t>Aldundia   I-ORG</a:t>
              </a:r>
              <a:endParaRPr/>
            </a:p>
            <a:p>
              <a:pPr indent="0" lvl="0" marL="0" rtl="0" algn="l">
                <a:spcBef>
                  <a:spcPts val="0"/>
                </a:spcBef>
                <a:spcAft>
                  <a:spcPts val="0"/>
                </a:spcAft>
                <a:buNone/>
              </a:pPr>
              <a:r>
                <a:rPr b="1" lang="en"/>
                <a:t>Arabako</a:t>
              </a:r>
              <a:r>
                <a:rPr lang="en"/>
                <a:t>  B-LOC</a:t>
              </a:r>
              <a:endParaRPr/>
            </a:p>
            <a:p>
              <a:pPr indent="0" lvl="0" marL="0" rtl="0" algn="l">
                <a:spcBef>
                  <a:spcPts val="0"/>
                </a:spcBef>
                <a:spcAft>
                  <a:spcPts val="0"/>
                </a:spcAft>
                <a:buNone/>
              </a:pPr>
              <a:r>
                <a:rPr lang="en"/>
                <a:t>gobernu    O</a:t>
              </a:r>
              <a:endParaRPr/>
            </a:p>
            <a:p>
              <a:pPr indent="0" lvl="0" marL="0" rtl="0" algn="l">
                <a:spcBef>
                  <a:spcPts val="0"/>
                </a:spcBef>
                <a:spcAft>
                  <a:spcPts val="0"/>
                </a:spcAft>
                <a:buNone/>
              </a:pPr>
              <a:r>
                <a:rPr lang="en"/>
                <a:t>organoa    O</a:t>
              </a:r>
              <a:endParaRPr/>
            </a:p>
            <a:p>
              <a:pPr indent="0" lvl="0" marL="0" rtl="0" algn="l">
                <a:spcBef>
                  <a:spcPts val="0"/>
                </a:spcBef>
                <a:spcAft>
                  <a:spcPts val="0"/>
                </a:spcAft>
                <a:buNone/>
              </a:pPr>
              <a:r>
                <a:rPr lang="en"/>
                <a:t>da.             O</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Gasteizko	</a:t>
              </a:r>
              <a:r>
                <a:rPr lang="en"/>
                <a:t>B-LOC</a:t>
              </a:r>
              <a:endParaRPr/>
            </a:p>
            <a:p>
              <a:pPr indent="0" lvl="0" marL="0" rtl="0" algn="l">
                <a:spcBef>
                  <a:spcPts val="0"/>
                </a:spcBef>
                <a:spcAft>
                  <a:spcPts val="0"/>
                </a:spcAft>
                <a:buNone/>
              </a:pPr>
              <a:r>
                <a:rPr lang="en"/>
                <a:t>beste         O</a:t>
              </a:r>
              <a:endParaRPr/>
            </a:p>
            <a:p>
              <a:pPr indent="0" lvl="0" marL="0" rtl="0" algn="l">
                <a:spcBef>
                  <a:spcPts val="0"/>
                </a:spcBef>
                <a:spcAft>
                  <a:spcPts val="0"/>
                </a:spcAft>
                <a:buNone/>
              </a:pPr>
              <a:r>
                <a:rPr lang="en"/>
                <a:t>erakunde   O</a:t>
              </a:r>
              <a:endParaRPr/>
            </a:p>
            <a:p>
              <a:pPr indent="0" lvl="0" marL="0" rtl="0" algn="l">
                <a:spcBef>
                  <a:spcPts val="0"/>
                </a:spcBef>
                <a:spcAft>
                  <a:spcPts val="0"/>
                </a:spcAft>
                <a:buNone/>
              </a:pPr>
              <a:r>
                <a:rPr lang="en"/>
                <a:t>batzuekin   O</a:t>
              </a:r>
              <a:endParaRPr/>
            </a:p>
            <a:p>
              <a:pPr indent="0" lvl="0" marL="0" rtl="0" algn="l">
                <a:spcBef>
                  <a:spcPts val="0"/>
                </a:spcBef>
                <a:spcAft>
                  <a:spcPts val="0"/>
                </a:spcAft>
                <a:buNone/>
              </a:pPr>
              <a:r>
                <a:rPr lang="en"/>
                <a:t>... </a:t>
              </a:r>
              <a:endParaRPr/>
            </a:p>
          </p:txBody>
        </p:sp>
        <p:sp>
          <p:nvSpPr>
            <p:cNvPr id="255" name="Google Shape;255;p41"/>
            <p:cNvSpPr txBox="1"/>
            <p:nvPr/>
          </p:nvSpPr>
          <p:spPr>
            <a:xfrm>
              <a:off x="7170200" y="1357100"/>
              <a:ext cx="1596900" cy="3122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t>Test</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a:t>Morras</a:t>
              </a:r>
              <a:endParaRPr/>
            </a:p>
            <a:p>
              <a:pPr indent="0" lvl="0" marL="0" rtl="0" algn="l">
                <a:spcBef>
                  <a:spcPts val="0"/>
                </a:spcBef>
                <a:spcAft>
                  <a:spcPts val="0"/>
                </a:spcAft>
                <a:buNone/>
              </a:pPr>
              <a:r>
                <a:rPr lang="en"/>
                <a:t>Munduko</a:t>
              </a:r>
              <a:endParaRPr/>
            </a:p>
            <a:p>
              <a:pPr indent="0" lvl="0" marL="0" rtl="0" algn="l">
                <a:spcBef>
                  <a:spcPts val="0"/>
                </a:spcBef>
                <a:spcAft>
                  <a:spcPts val="0"/>
                </a:spcAft>
                <a:buNone/>
              </a:pPr>
              <a:r>
                <a:rPr lang="en"/>
                <a:t>txapeldun</a:t>
              </a:r>
              <a:endParaRPr/>
            </a:p>
            <a:p>
              <a:pPr indent="0" lvl="0" marL="0" rtl="0" algn="l">
                <a:spcBef>
                  <a:spcPts val="0"/>
                </a:spcBef>
                <a:spcAft>
                  <a:spcPts val="0"/>
                </a:spcAft>
                <a:buNone/>
              </a:pPr>
              <a:r>
                <a:rPr lang="en"/>
                <a:t>izan</a:t>
              </a:r>
              <a:endParaRPr/>
            </a:p>
            <a:p>
              <a:pPr indent="0" lvl="0" marL="0" rtl="0" algn="l">
                <a:spcBef>
                  <a:spcPts val="0"/>
                </a:spcBef>
                <a:spcAft>
                  <a:spcPts val="0"/>
                </a:spcAft>
                <a:buNone/>
              </a:pPr>
              <a:r>
                <a:rPr lang="en"/>
                <a:t>zen</a:t>
              </a:r>
              <a:endParaRPr/>
            </a:p>
            <a:p>
              <a:pPr indent="0" lvl="0" marL="0" rtl="0" algn="l">
                <a:spcBef>
                  <a:spcPts val="0"/>
                </a:spcBef>
                <a:spcAft>
                  <a:spcPts val="0"/>
                </a:spcAft>
                <a:buNone/>
              </a:pPr>
              <a:r>
                <a:rPr lang="en"/>
                <a:t>juniorretan</a:t>
              </a:r>
              <a:endParaRPr/>
            </a:p>
            <a:p>
              <a:pPr indent="0" lvl="0" marL="0" rtl="0" algn="l">
                <a:spcBef>
                  <a:spcPts val="0"/>
                </a:spcBef>
                <a:spcAft>
                  <a:spcPts val="0"/>
                </a:spcAft>
                <a:buNone/>
              </a:pPr>
              <a:r>
                <a:rPr lang="en"/>
                <a:t>1994an</a:t>
              </a:r>
              <a:endParaRPr/>
            </a:p>
            <a:p>
              <a:pPr indent="0" lvl="0" marL="0" rtl="0" algn="l">
                <a:spcBef>
                  <a:spcPts val="0"/>
                </a:spcBef>
                <a:spcAft>
                  <a:spcPts val="0"/>
                </a:spcAft>
                <a:buNone/>
              </a:pPr>
              <a:r>
                <a:rPr b="1" lang="en"/>
                <a:t>Ekuadorko</a:t>
              </a:r>
              <a:endParaRPr b="1"/>
            </a:p>
            <a:p>
              <a:pPr indent="0" lvl="0" marL="0" rtl="0" algn="l">
                <a:spcBef>
                  <a:spcPts val="0"/>
                </a:spcBef>
                <a:spcAft>
                  <a:spcPts val="0"/>
                </a:spcAft>
                <a:buNone/>
              </a:pPr>
              <a:r>
                <a:rPr lang="en"/>
                <a:t>hiriburuan</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Quiton.</a:t>
              </a:r>
              <a:endParaRPr/>
            </a:p>
          </p:txBody>
        </p:sp>
        <p:grpSp>
          <p:nvGrpSpPr>
            <p:cNvPr id="256" name="Google Shape;256;p41"/>
            <p:cNvGrpSpPr/>
            <p:nvPr/>
          </p:nvGrpSpPr>
          <p:grpSpPr>
            <a:xfrm>
              <a:off x="2501325" y="1357100"/>
              <a:ext cx="4669000" cy="3232550"/>
              <a:chOff x="2501325" y="1357100"/>
              <a:chExt cx="4669000" cy="3232550"/>
            </a:xfrm>
          </p:grpSpPr>
          <p:sp>
            <p:nvSpPr>
              <p:cNvPr id="257" name="Google Shape;257;p41"/>
              <p:cNvSpPr txBox="1"/>
              <p:nvPr/>
            </p:nvSpPr>
            <p:spPr>
              <a:xfrm>
                <a:off x="3940500" y="1357100"/>
                <a:ext cx="12030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Clusters</a:t>
                </a:r>
                <a:endParaRPr b="1"/>
              </a:p>
            </p:txBody>
          </p:sp>
          <p:grpSp>
            <p:nvGrpSpPr>
              <p:cNvPr id="258" name="Google Shape;258;p41"/>
              <p:cNvGrpSpPr/>
              <p:nvPr/>
            </p:nvGrpSpPr>
            <p:grpSpPr>
              <a:xfrm>
                <a:off x="2501325" y="1818850"/>
                <a:ext cx="4669000" cy="2770800"/>
                <a:chOff x="2501325" y="1818850"/>
                <a:chExt cx="4669000" cy="2770800"/>
              </a:xfrm>
            </p:grpSpPr>
            <p:sp>
              <p:nvSpPr>
                <p:cNvPr id="259" name="Google Shape;259;p41"/>
                <p:cNvSpPr/>
                <p:nvPr/>
              </p:nvSpPr>
              <p:spPr>
                <a:xfrm>
                  <a:off x="2924600" y="1818850"/>
                  <a:ext cx="3206400" cy="2770800"/>
                </a:xfrm>
                <a:prstGeom prst="ellipse">
                  <a:avLst/>
                </a:prstGeom>
                <a:solidFill>
                  <a:srgbClr val="CFE2F3"/>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1"/>
                <p:cNvSpPr/>
                <p:nvPr/>
              </p:nvSpPr>
              <p:spPr>
                <a:xfrm>
                  <a:off x="3578725" y="2087450"/>
                  <a:ext cx="1924200" cy="965400"/>
                </a:xfrm>
                <a:prstGeom prst="ellipse">
                  <a:avLst/>
                </a:prstGeom>
                <a:solidFill>
                  <a:srgbClr val="FFFFFF"/>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0000"/>
                      </a:solidFill>
                    </a:rPr>
                    <a:t>Arabako</a:t>
                  </a:r>
                  <a:endParaRPr>
                    <a:solidFill>
                      <a:srgbClr val="FF0000"/>
                    </a:solidFill>
                  </a:endParaRPr>
                </a:p>
                <a:p>
                  <a:pPr indent="0" lvl="0" marL="0" rtl="0" algn="l">
                    <a:spcBef>
                      <a:spcPts val="0"/>
                    </a:spcBef>
                    <a:spcAft>
                      <a:spcPts val="0"/>
                    </a:spcAft>
                    <a:buNone/>
                  </a:pPr>
                  <a:r>
                    <a:rPr b="1" lang="en"/>
                    <a:t>Gasteizko</a:t>
                  </a:r>
                  <a:endParaRPr b="1"/>
                </a:p>
                <a:p>
                  <a:pPr indent="0" lvl="0" marL="0" rtl="0" algn="l">
                    <a:spcBef>
                      <a:spcPts val="0"/>
                    </a:spcBef>
                    <a:spcAft>
                      <a:spcPts val="0"/>
                    </a:spcAft>
                    <a:buNone/>
                  </a:pPr>
                  <a:r>
                    <a:rPr lang="en"/>
                    <a:t>Espainiako</a:t>
                  </a:r>
                  <a:endParaRPr/>
                </a:p>
                <a:p>
                  <a:pPr indent="0" lvl="0" marL="0" rtl="0" algn="l">
                    <a:spcBef>
                      <a:spcPts val="0"/>
                    </a:spcBef>
                    <a:spcAft>
                      <a:spcPts val="0"/>
                    </a:spcAft>
                    <a:buNone/>
                  </a:pPr>
                  <a:r>
                    <a:rPr b="1" lang="en"/>
                    <a:t>Ekuadorko</a:t>
                  </a:r>
                  <a:endParaRPr b="1"/>
                </a:p>
              </p:txBody>
            </p:sp>
            <p:sp>
              <p:nvSpPr>
                <p:cNvPr id="261" name="Google Shape;261;p41"/>
                <p:cNvSpPr/>
                <p:nvPr/>
              </p:nvSpPr>
              <p:spPr>
                <a:xfrm>
                  <a:off x="3424825" y="3230450"/>
                  <a:ext cx="1849500" cy="965400"/>
                </a:xfrm>
                <a:prstGeom prst="ellipse">
                  <a:avLst/>
                </a:prstGeom>
                <a:solidFill>
                  <a:srgbClr val="FFFFFF"/>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t>Ameriketara</a:t>
                  </a:r>
                  <a:endParaRPr/>
                </a:p>
                <a:p>
                  <a:pPr indent="0" lvl="0" marL="0" rtl="0" algn="l">
                    <a:spcBef>
                      <a:spcPts val="0"/>
                    </a:spcBef>
                    <a:spcAft>
                      <a:spcPts val="0"/>
                    </a:spcAft>
                    <a:buNone/>
                  </a:pPr>
                  <a:r>
                    <a:rPr lang="en"/>
                    <a:t>Baionara</a:t>
                  </a:r>
                  <a:endParaRPr/>
                </a:p>
                <a:p>
                  <a:pPr indent="0" lvl="0" marL="0" rtl="0" algn="l">
                    <a:spcBef>
                      <a:spcPts val="0"/>
                    </a:spcBef>
                    <a:spcAft>
                      <a:spcPts val="0"/>
                    </a:spcAft>
                    <a:buNone/>
                  </a:pPr>
                  <a:r>
                    <a:rPr lang="en"/>
                    <a:t>Espainiara</a:t>
                  </a:r>
                  <a:endParaRPr/>
                </a:p>
                <a:p>
                  <a:pPr indent="0" lvl="0" marL="0" rtl="0" algn="l">
                    <a:spcBef>
                      <a:spcPts val="0"/>
                    </a:spcBef>
                    <a:spcAft>
                      <a:spcPts val="0"/>
                    </a:spcAft>
                    <a:buNone/>
                  </a:pPr>
                  <a:r>
                    <a:rPr lang="en"/>
                    <a:t>...</a:t>
                  </a:r>
                  <a:endParaRPr/>
                </a:p>
              </p:txBody>
            </p:sp>
            <p:cxnSp>
              <p:nvCxnSpPr>
                <p:cNvPr id="262" name="Google Shape;262;p41"/>
                <p:cNvCxnSpPr>
                  <a:endCxn id="260" idx="6"/>
                </p:cNvCxnSpPr>
                <p:nvPr/>
              </p:nvCxnSpPr>
              <p:spPr>
                <a:xfrm rot="10800000">
                  <a:off x="5502925" y="2570150"/>
                  <a:ext cx="1667400" cy="931800"/>
                </a:xfrm>
                <a:prstGeom prst="straightConnector1">
                  <a:avLst/>
                </a:prstGeom>
                <a:noFill/>
                <a:ln cap="flat" cmpd="sng" w="9525">
                  <a:solidFill>
                    <a:schemeClr val="dk2"/>
                  </a:solidFill>
                  <a:prstDash val="solid"/>
                  <a:round/>
                  <a:headEnd len="med" w="med" type="none"/>
                  <a:tailEnd len="med" w="med" type="triangle"/>
                </a:ln>
              </p:spPr>
            </p:cxnSp>
            <p:cxnSp>
              <p:nvCxnSpPr>
                <p:cNvPr id="263" name="Google Shape;263;p41"/>
                <p:cNvCxnSpPr>
                  <a:stCxn id="254" idx="3"/>
                  <a:endCxn id="260" idx="2"/>
                </p:cNvCxnSpPr>
                <p:nvPr/>
              </p:nvCxnSpPr>
              <p:spPr>
                <a:xfrm flipH="1" rot="10800000">
                  <a:off x="2501325" y="2570300"/>
                  <a:ext cx="1077300" cy="386100"/>
                </a:xfrm>
                <a:prstGeom prst="straightConnector1">
                  <a:avLst/>
                </a:prstGeom>
                <a:noFill/>
                <a:ln cap="flat" cmpd="sng" w="9525">
                  <a:solidFill>
                    <a:schemeClr val="dk2"/>
                  </a:solidFill>
                  <a:prstDash val="solid"/>
                  <a:round/>
                  <a:headEnd len="med" w="med" type="none"/>
                  <a:tailEnd len="med" w="med" type="triangle"/>
                </a:ln>
              </p:spPr>
            </p:cxnSp>
          </p:gr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2"/>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Local Features</a:t>
            </a:r>
            <a:endParaRPr/>
          </a:p>
        </p:txBody>
      </p:sp>
      <p:pic>
        <p:nvPicPr>
          <p:cNvPr id="269" name="Google Shape;269;p42"/>
          <p:cNvPicPr preferRelativeResize="0"/>
          <p:nvPr/>
        </p:nvPicPr>
        <p:blipFill>
          <a:blip r:embed="rId3">
            <a:alphaModFix/>
          </a:blip>
          <a:stretch>
            <a:fillRect/>
          </a:stretch>
        </p:blipFill>
        <p:spPr>
          <a:xfrm>
            <a:off x="598475" y="1325375"/>
            <a:ext cx="7564924" cy="32010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3"/>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Popular NER datasets</a:t>
            </a:r>
            <a:endParaRPr/>
          </a:p>
        </p:txBody>
      </p:sp>
      <p:pic>
        <p:nvPicPr>
          <p:cNvPr id="275" name="Google Shape;275;p43"/>
          <p:cNvPicPr preferRelativeResize="0"/>
          <p:nvPr/>
        </p:nvPicPr>
        <p:blipFill>
          <a:blip r:embed="rId3">
            <a:alphaModFix/>
          </a:blip>
          <a:stretch>
            <a:fillRect/>
          </a:stretch>
        </p:blipFill>
        <p:spPr>
          <a:xfrm>
            <a:off x="898000" y="1334800"/>
            <a:ext cx="7216276" cy="3122901"/>
          </a:xfrm>
          <a:prstGeom prst="rect">
            <a:avLst/>
          </a:prstGeom>
          <a:noFill/>
          <a:ln>
            <a:noFill/>
          </a:ln>
        </p:spPr>
      </p:pic>
      <p:sp>
        <p:nvSpPr>
          <p:cNvPr id="276" name="Google Shape;276;p43"/>
          <p:cNvSpPr txBox="1"/>
          <p:nvPr/>
        </p:nvSpPr>
        <p:spPr>
          <a:xfrm>
            <a:off x="1782625" y="4523400"/>
            <a:ext cx="6042900" cy="3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Agerri and Rigau (2016), In Artificial Intelligence Journal.</a:t>
            </a:r>
            <a:endParaRPr sz="1000">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4"/>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CoNLL 2003 results</a:t>
            </a:r>
            <a:endParaRPr/>
          </a:p>
        </p:txBody>
      </p:sp>
      <p:pic>
        <p:nvPicPr>
          <p:cNvPr id="282" name="Google Shape;282;p44"/>
          <p:cNvPicPr preferRelativeResize="0"/>
          <p:nvPr/>
        </p:nvPicPr>
        <p:blipFill>
          <a:blip r:embed="rId3">
            <a:alphaModFix/>
          </a:blip>
          <a:stretch>
            <a:fillRect/>
          </a:stretch>
        </p:blipFill>
        <p:spPr>
          <a:xfrm>
            <a:off x="1219200" y="1063375"/>
            <a:ext cx="6105000" cy="3028249"/>
          </a:xfrm>
          <a:prstGeom prst="rect">
            <a:avLst/>
          </a:prstGeom>
          <a:noFill/>
          <a:ln>
            <a:noFill/>
          </a:ln>
        </p:spPr>
      </p:pic>
      <p:sp>
        <p:nvSpPr>
          <p:cNvPr id="283" name="Google Shape;283;p44"/>
          <p:cNvSpPr txBox="1"/>
          <p:nvPr/>
        </p:nvSpPr>
        <p:spPr>
          <a:xfrm>
            <a:off x="1782625" y="4523400"/>
            <a:ext cx="6042900" cy="3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Agerri and Rigau (2016), In Artificial Intelligence Journal.</a:t>
            </a:r>
            <a:endParaRPr sz="1000">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8"/>
          <p:cNvPicPr preferRelativeResize="0"/>
          <p:nvPr/>
        </p:nvPicPr>
        <p:blipFill>
          <a:blip r:embed="rId3">
            <a:alphaModFix/>
          </a:blip>
          <a:stretch>
            <a:fillRect/>
          </a:stretch>
        </p:blipFill>
        <p:spPr>
          <a:xfrm>
            <a:off x="1146450" y="438450"/>
            <a:ext cx="5815150" cy="3870376"/>
          </a:xfrm>
          <a:prstGeom prst="rect">
            <a:avLst/>
          </a:prstGeom>
          <a:noFill/>
          <a:ln>
            <a:noFill/>
          </a:ln>
        </p:spPr>
      </p:pic>
      <p:sp>
        <p:nvSpPr>
          <p:cNvPr id="94" name="Google Shape;94;p18"/>
          <p:cNvSpPr txBox="1"/>
          <p:nvPr/>
        </p:nvSpPr>
        <p:spPr>
          <a:xfrm>
            <a:off x="679150" y="4388450"/>
            <a:ext cx="36942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http://www.newsreader-project.eu/</a:t>
            </a:r>
            <a:r>
              <a:rPr lang="en"/>
              <a:t>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5"/>
          <p:cNvSpPr txBox="1"/>
          <p:nvPr>
            <p:ph type="title"/>
          </p:nvPr>
        </p:nvSpPr>
        <p:spPr>
          <a:xfrm>
            <a:off x="457200" y="205978"/>
            <a:ext cx="8229600" cy="8574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t/>
            </a:r>
            <a:endParaRPr sz="2900"/>
          </a:p>
          <a:p>
            <a:pPr indent="0" lvl="0" marL="0" rtl="0" algn="l">
              <a:spcBef>
                <a:spcPts val="0"/>
              </a:spcBef>
              <a:spcAft>
                <a:spcPts val="0"/>
              </a:spcAft>
              <a:buNone/>
            </a:pPr>
            <a:r>
              <a:rPr lang="en" sz="2900"/>
              <a:t>NER (CoNLL 2003) evolution of results</a:t>
            </a:r>
            <a:endParaRPr sz="2900"/>
          </a:p>
          <a:p>
            <a:pPr indent="0" lvl="0" marL="0" rtl="0" algn="ctr">
              <a:spcBef>
                <a:spcPts val="0"/>
              </a:spcBef>
              <a:spcAft>
                <a:spcPts val="0"/>
              </a:spcAft>
              <a:buNone/>
            </a:pPr>
            <a:r>
              <a:t/>
            </a:r>
            <a:endParaRPr/>
          </a:p>
        </p:txBody>
      </p:sp>
      <p:pic>
        <p:nvPicPr>
          <p:cNvPr id="289" name="Google Shape;289;p45"/>
          <p:cNvPicPr preferRelativeResize="0"/>
          <p:nvPr/>
        </p:nvPicPr>
        <p:blipFill>
          <a:blip r:embed="rId3">
            <a:alphaModFix/>
          </a:blip>
          <a:stretch>
            <a:fillRect/>
          </a:stretch>
        </p:blipFill>
        <p:spPr>
          <a:xfrm>
            <a:off x="152400" y="1244950"/>
            <a:ext cx="8839198" cy="3013562"/>
          </a:xfrm>
          <a:prstGeom prst="rect">
            <a:avLst/>
          </a:prstGeom>
          <a:noFill/>
          <a:ln>
            <a:noFill/>
          </a:ln>
        </p:spPr>
      </p:pic>
      <p:sp>
        <p:nvSpPr>
          <p:cNvPr id="290" name="Google Shape;290;p45"/>
          <p:cNvSpPr/>
          <p:nvPr/>
        </p:nvSpPr>
        <p:spPr>
          <a:xfrm>
            <a:off x="6758775" y="2276175"/>
            <a:ext cx="117900" cy="117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5"/>
          <p:cNvSpPr txBox="1"/>
          <p:nvPr/>
        </p:nvSpPr>
        <p:spPr>
          <a:xfrm>
            <a:off x="6911900" y="2104875"/>
            <a:ext cx="1543200" cy="2892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t>Agerri and Rigau: 91.36</a:t>
            </a:r>
            <a:endParaRPr sz="1000"/>
          </a:p>
        </p:txBody>
      </p:sp>
      <p:sp>
        <p:nvSpPr>
          <p:cNvPr id="292" name="Google Shape;292;p45"/>
          <p:cNvSpPr txBox="1"/>
          <p:nvPr/>
        </p:nvSpPr>
        <p:spPr>
          <a:xfrm>
            <a:off x="996550" y="4527350"/>
            <a:ext cx="5432700" cy="28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(adapted from NAACL 2019 Transfer learning tutorial)</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6"/>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Multilingual results</a:t>
            </a:r>
            <a:endParaRPr/>
          </a:p>
        </p:txBody>
      </p:sp>
      <p:pic>
        <p:nvPicPr>
          <p:cNvPr id="298" name="Google Shape;298;p46"/>
          <p:cNvPicPr preferRelativeResize="0"/>
          <p:nvPr/>
        </p:nvPicPr>
        <p:blipFill>
          <a:blip r:embed="rId3">
            <a:alphaModFix/>
          </a:blip>
          <a:stretch>
            <a:fillRect/>
          </a:stretch>
        </p:blipFill>
        <p:spPr>
          <a:xfrm>
            <a:off x="1341075" y="1139575"/>
            <a:ext cx="6179699" cy="2875951"/>
          </a:xfrm>
          <a:prstGeom prst="rect">
            <a:avLst/>
          </a:prstGeom>
          <a:noFill/>
          <a:ln>
            <a:noFill/>
          </a:ln>
        </p:spPr>
      </p:pic>
      <p:sp>
        <p:nvSpPr>
          <p:cNvPr id="299" name="Google Shape;299;p46"/>
          <p:cNvSpPr txBox="1"/>
          <p:nvPr/>
        </p:nvSpPr>
        <p:spPr>
          <a:xfrm>
            <a:off x="1782625" y="4523400"/>
            <a:ext cx="6042900" cy="3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Agerri and Rigau (2016), In Artificial Intelligence Journal.</a:t>
            </a:r>
            <a:endParaRPr sz="1000">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7"/>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Basque results</a:t>
            </a:r>
            <a:endParaRPr/>
          </a:p>
        </p:txBody>
      </p:sp>
      <p:pic>
        <p:nvPicPr>
          <p:cNvPr id="305" name="Google Shape;305;p47"/>
          <p:cNvPicPr preferRelativeResize="0"/>
          <p:nvPr/>
        </p:nvPicPr>
        <p:blipFill>
          <a:blip r:embed="rId3">
            <a:alphaModFix/>
          </a:blip>
          <a:stretch>
            <a:fillRect/>
          </a:stretch>
        </p:blipFill>
        <p:spPr>
          <a:xfrm>
            <a:off x="891325" y="1215775"/>
            <a:ext cx="6207450" cy="2596275"/>
          </a:xfrm>
          <a:prstGeom prst="rect">
            <a:avLst/>
          </a:prstGeom>
          <a:noFill/>
          <a:ln>
            <a:noFill/>
          </a:ln>
        </p:spPr>
      </p:pic>
      <p:sp>
        <p:nvSpPr>
          <p:cNvPr id="306" name="Google Shape;306;p47"/>
          <p:cNvSpPr txBox="1"/>
          <p:nvPr/>
        </p:nvSpPr>
        <p:spPr>
          <a:xfrm>
            <a:off x="1782625" y="4523400"/>
            <a:ext cx="6042900" cy="3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Agerri and Rigau (2016), In Artificial Intelligence Journal.</a:t>
            </a:r>
            <a:endParaRPr sz="1000">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8"/>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sz="3000"/>
              <a:t>Word Vector Representations</a:t>
            </a:r>
            <a:endParaRPr sz="3000"/>
          </a:p>
        </p:txBody>
      </p:sp>
      <p:sp>
        <p:nvSpPr>
          <p:cNvPr id="312" name="Google Shape;312;p48"/>
          <p:cNvSpPr txBox="1"/>
          <p:nvPr>
            <p:ph idx="1" type="body"/>
          </p:nvPr>
        </p:nvSpPr>
        <p:spPr>
          <a:xfrm>
            <a:off x="1058400" y="1200150"/>
            <a:ext cx="7628400" cy="33945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 sz="1200"/>
              <a:t>Adapted from Manning CS224n slides</a:t>
            </a:r>
            <a:endParaRPr sz="1200"/>
          </a:p>
          <a:p>
            <a:pPr indent="0" lvl="0" marL="0" rtl="0" algn="l">
              <a:spcBef>
                <a:spcPts val="360"/>
              </a:spcBef>
              <a:spcAft>
                <a:spcPts val="0"/>
              </a:spcAft>
              <a:buNone/>
            </a:pPr>
            <a:r>
              <a:t/>
            </a:r>
            <a:endParaRPr sz="2400"/>
          </a:p>
        </p:txBody>
      </p:sp>
      <p:pic>
        <p:nvPicPr>
          <p:cNvPr id="313" name="Google Shape;313;p48"/>
          <p:cNvPicPr preferRelativeResize="0"/>
          <p:nvPr/>
        </p:nvPicPr>
        <p:blipFill>
          <a:blip r:embed="rId3">
            <a:alphaModFix/>
          </a:blip>
          <a:stretch>
            <a:fillRect/>
          </a:stretch>
        </p:blipFill>
        <p:spPr>
          <a:xfrm>
            <a:off x="1188325" y="1200150"/>
            <a:ext cx="6041125" cy="23655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9"/>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Arranging items along dimensions</a:t>
            </a:r>
            <a:endParaRPr/>
          </a:p>
        </p:txBody>
      </p:sp>
      <p:sp>
        <p:nvSpPr>
          <p:cNvPr id="319" name="Google Shape;319;p49"/>
          <p:cNvSpPr txBox="1"/>
          <p:nvPr/>
        </p:nvSpPr>
        <p:spPr>
          <a:xfrm>
            <a:off x="1230825" y="4479800"/>
            <a:ext cx="31761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latin typeface="Lato"/>
                <a:ea typeface="Lato"/>
                <a:cs typeface="Lato"/>
                <a:sym typeface="Lato"/>
                <a:hlinkClick r:id="rId3"/>
              </a:rPr>
              <a:t>https://developers.google.com</a:t>
            </a:r>
            <a:r>
              <a:rPr lang="en" sz="800">
                <a:latin typeface="Lato"/>
                <a:ea typeface="Lato"/>
                <a:cs typeface="Lato"/>
                <a:sym typeface="Lato"/>
              </a:rPr>
              <a:t> </a:t>
            </a:r>
            <a:endParaRPr sz="600">
              <a:latin typeface="Lato"/>
              <a:ea typeface="Lato"/>
              <a:cs typeface="Lato"/>
              <a:sym typeface="Lato"/>
            </a:endParaRPr>
          </a:p>
        </p:txBody>
      </p:sp>
      <p:pic>
        <p:nvPicPr>
          <p:cNvPr id="320" name="Google Shape;320;p49"/>
          <p:cNvPicPr preferRelativeResize="0"/>
          <p:nvPr/>
        </p:nvPicPr>
        <p:blipFill>
          <a:blip r:embed="rId4">
            <a:alphaModFix/>
          </a:blip>
          <a:stretch>
            <a:fillRect/>
          </a:stretch>
        </p:blipFill>
        <p:spPr>
          <a:xfrm>
            <a:off x="444525" y="834778"/>
            <a:ext cx="4432275" cy="3675160"/>
          </a:xfrm>
          <a:prstGeom prst="rect">
            <a:avLst/>
          </a:prstGeom>
          <a:noFill/>
          <a:ln>
            <a:noFill/>
          </a:ln>
        </p:spPr>
      </p:pic>
      <p:sp>
        <p:nvSpPr>
          <p:cNvPr id="321" name="Google Shape;321;p49"/>
          <p:cNvSpPr txBox="1"/>
          <p:nvPr/>
        </p:nvSpPr>
        <p:spPr>
          <a:xfrm>
            <a:off x="5249600" y="1030750"/>
            <a:ext cx="3176100" cy="320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sz="1100">
                <a:solidFill>
                  <a:schemeClr val="dk1"/>
                </a:solidFill>
              </a:rPr>
              <a:t>These movies are mapped into an </a:t>
            </a:r>
            <a:r>
              <a:rPr b="1" lang="en" sz="1100">
                <a:solidFill>
                  <a:schemeClr val="dk1"/>
                </a:solidFill>
              </a:rPr>
              <a:t>embedding space</a:t>
            </a:r>
            <a:r>
              <a:rPr lang="en" sz="1100">
                <a:solidFill>
                  <a:schemeClr val="dk1"/>
                </a:solidFill>
              </a:rPr>
              <a:t>, where each word is described by a two-dimensional set of coordinates.</a:t>
            </a:r>
            <a:endParaRPr sz="1100">
              <a:solidFill>
                <a:schemeClr val="dk1"/>
              </a:solidFill>
            </a:endParaRPr>
          </a:p>
          <a:p>
            <a:pPr indent="-317500" lvl="1" marL="914400" rtl="0" algn="l">
              <a:spcBef>
                <a:spcPts val="0"/>
              </a:spcBef>
              <a:spcAft>
                <a:spcPts val="0"/>
              </a:spcAft>
              <a:buSzPts val="1400"/>
              <a:buChar char="○"/>
            </a:pPr>
            <a:r>
              <a:rPr lang="en" sz="900">
                <a:solidFill>
                  <a:schemeClr val="dk1"/>
                </a:solidFill>
              </a:rPr>
              <a:t>"Shrek" maps to (-1.0, 0.95) and "Bleu" maps to (0.65, -0.2).</a:t>
            </a:r>
            <a:r>
              <a:rPr lang="en" sz="1100">
                <a:solidFill>
                  <a:schemeClr val="dk1"/>
                </a:solidFill>
              </a:rPr>
              <a:t> </a:t>
            </a:r>
            <a:endParaRPr sz="1100">
              <a:solidFill>
                <a:schemeClr val="dk1"/>
              </a:solidFill>
            </a:endParaRPr>
          </a:p>
          <a:p>
            <a:pPr indent="-317500" lvl="0" marL="457200" rtl="0" algn="l">
              <a:spcBef>
                <a:spcPts val="0"/>
              </a:spcBef>
              <a:spcAft>
                <a:spcPts val="0"/>
              </a:spcAft>
              <a:buSzPts val="1400"/>
              <a:buChar char="●"/>
            </a:pPr>
            <a:r>
              <a:rPr lang="en" sz="1100">
                <a:solidFill>
                  <a:schemeClr val="dk1"/>
                </a:solidFill>
              </a:rPr>
              <a:t>In general, when learning a </a:t>
            </a:r>
            <a:r>
              <a:rPr i="1" lang="en" sz="1100">
                <a:solidFill>
                  <a:schemeClr val="dk1"/>
                </a:solidFill>
              </a:rPr>
              <a:t>d</a:t>
            </a:r>
            <a:r>
              <a:rPr lang="en" sz="1100">
                <a:solidFill>
                  <a:schemeClr val="dk1"/>
                </a:solidFill>
              </a:rPr>
              <a:t>-dimensional embedding, each movie is represented by </a:t>
            </a:r>
            <a:r>
              <a:rPr i="1" lang="en" sz="1100">
                <a:solidFill>
                  <a:schemeClr val="dk1"/>
                </a:solidFill>
              </a:rPr>
              <a:t>d</a:t>
            </a:r>
            <a:r>
              <a:rPr lang="en" sz="1100">
                <a:solidFill>
                  <a:schemeClr val="dk1"/>
                </a:solidFill>
              </a:rPr>
              <a:t> real-valued numbers, each one giving the coordinate in one dimension.</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Latent dimensions: When learning embeddings, the individual dimensions are not learned with names. Sometimes, we can look at the embeddings and assign semantic meanings to the dimensions, and other times we cannot</a:t>
            </a:r>
            <a:endParaRPr sz="11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0"/>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Static Word Vectors</a:t>
            </a:r>
            <a:endParaRPr/>
          </a:p>
        </p:txBody>
      </p:sp>
      <p:sp>
        <p:nvSpPr>
          <p:cNvPr id="327" name="Google Shape;327;p50"/>
          <p:cNvSpPr txBox="1"/>
          <p:nvPr>
            <p:ph idx="1" type="body"/>
          </p:nvPr>
        </p:nvSpPr>
        <p:spPr>
          <a:xfrm>
            <a:off x="1058400" y="1200150"/>
            <a:ext cx="7001700" cy="31746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 sz="2400" u="sng">
                <a:solidFill>
                  <a:schemeClr val="hlink"/>
                </a:solidFill>
                <a:hlinkClick r:id="rId3"/>
              </a:rPr>
              <a:t>https://projector.tensorflow.org/</a:t>
            </a:r>
            <a:endParaRPr sz="2400"/>
          </a:p>
          <a:p>
            <a:pPr indent="0" lvl="0" marL="0" rtl="0" algn="l">
              <a:spcBef>
                <a:spcPts val="360"/>
              </a:spcBef>
              <a:spcAft>
                <a:spcPts val="0"/>
              </a:spcAft>
              <a:buNone/>
            </a:pPr>
            <a:r>
              <a:t/>
            </a:r>
            <a:endParaRPr sz="2400"/>
          </a:p>
        </p:txBody>
      </p:sp>
      <p:pic>
        <p:nvPicPr>
          <p:cNvPr id="328" name="Google Shape;328;p50"/>
          <p:cNvPicPr preferRelativeResize="0"/>
          <p:nvPr/>
        </p:nvPicPr>
        <p:blipFill>
          <a:blip r:embed="rId4">
            <a:alphaModFix/>
          </a:blip>
          <a:stretch>
            <a:fillRect/>
          </a:stretch>
        </p:blipFill>
        <p:spPr>
          <a:xfrm>
            <a:off x="866775" y="852499"/>
            <a:ext cx="6915074" cy="33508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1"/>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Towards contextual vectors</a:t>
            </a:r>
            <a:endParaRPr/>
          </a:p>
        </p:txBody>
      </p:sp>
      <p:sp>
        <p:nvSpPr>
          <p:cNvPr id="334" name="Google Shape;334;p51"/>
          <p:cNvSpPr txBox="1"/>
          <p:nvPr>
            <p:ph idx="1" type="body"/>
          </p:nvPr>
        </p:nvSpPr>
        <p:spPr>
          <a:xfrm>
            <a:off x="1058400" y="1172300"/>
            <a:ext cx="7628400" cy="3027300"/>
          </a:xfrm>
          <a:prstGeom prst="rect">
            <a:avLst/>
          </a:prstGeom>
        </p:spPr>
        <p:txBody>
          <a:bodyPr anchorCtr="0" anchor="t" bIns="45700" lIns="91425" spcFirstLastPara="1" rIns="91425" wrap="square" tIns="45700">
            <a:normAutofit fontScale="25000" lnSpcReduction="20000"/>
          </a:bodyPr>
          <a:lstStyle/>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sz="2400"/>
          </a:p>
          <a:p>
            <a:pPr indent="0" lvl="0" marL="0" rtl="0" algn="l">
              <a:spcBef>
                <a:spcPts val="360"/>
              </a:spcBef>
              <a:spcAft>
                <a:spcPts val="0"/>
              </a:spcAft>
              <a:buNone/>
            </a:pPr>
            <a:r>
              <a:t/>
            </a:r>
            <a:endParaRPr sz="2400"/>
          </a:p>
          <a:p>
            <a:pPr indent="0" lvl="0" marL="0" rtl="0" algn="l">
              <a:spcBef>
                <a:spcPts val="360"/>
              </a:spcBef>
              <a:spcAft>
                <a:spcPts val="0"/>
              </a:spcAft>
              <a:buNone/>
            </a:pPr>
            <a:r>
              <a:t/>
            </a:r>
            <a:endParaRPr sz="2400"/>
          </a:p>
          <a:p>
            <a:pPr indent="0" lvl="0" marL="0" rtl="0" algn="l">
              <a:spcBef>
                <a:spcPts val="360"/>
              </a:spcBef>
              <a:spcAft>
                <a:spcPts val="0"/>
              </a:spcAft>
              <a:buNone/>
            </a:pPr>
            <a:r>
              <a:t/>
            </a:r>
            <a:endParaRPr sz="2400"/>
          </a:p>
          <a:p>
            <a:pPr indent="0" lvl="0" marL="0" rtl="0" algn="l">
              <a:spcBef>
                <a:spcPts val="360"/>
              </a:spcBef>
              <a:spcAft>
                <a:spcPts val="0"/>
              </a:spcAft>
              <a:buNone/>
            </a:pPr>
            <a:r>
              <a:t/>
            </a:r>
            <a:endParaRPr sz="2400"/>
          </a:p>
          <a:p>
            <a:pPr indent="0" lvl="0" marL="0" rtl="0" algn="l">
              <a:spcBef>
                <a:spcPts val="360"/>
              </a:spcBef>
              <a:spcAft>
                <a:spcPts val="0"/>
              </a:spcAft>
              <a:buNone/>
            </a:pPr>
            <a:r>
              <a:t/>
            </a:r>
            <a:endParaRPr sz="2400"/>
          </a:p>
          <a:p>
            <a:pPr indent="0" lvl="0" marL="0" rtl="0" algn="l">
              <a:spcBef>
                <a:spcPts val="360"/>
              </a:spcBef>
              <a:spcAft>
                <a:spcPts val="0"/>
              </a:spcAft>
              <a:buNone/>
            </a:pPr>
            <a:r>
              <a:t/>
            </a:r>
            <a:endParaRPr sz="2400"/>
          </a:p>
          <a:p>
            <a:pPr indent="0" lvl="0" marL="0" rtl="0" algn="l">
              <a:spcBef>
                <a:spcPts val="360"/>
              </a:spcBef>
              <a:spcAft>
                <a:spcPts val="0"/>
              </a:spcAft>
              <a:buNone/>
            </a:pPr>
            <a:r>
              <a:t/>
            </a:r>
            <a:endParaRPr sz="2400"/>
          </a:p>
          <a:p>
            <a:pPr indent="0" lvl="0" marL="0" rtl="0" algn="l">
              <a:spcBef>
                <a:spcPts val="360"/>
              </a:spcBef>
              <a:spcAft>
                <a:spcPts val="0"/>
              </a:spcAft>
              <a:buNone/>
            </a:pPr>
            <a:r>
              <a:t/>
            </a:r>
            <a:endParaRPr sz="2400"/>
          </a:p>
          <a:p>
            <a:pPr indent="0" lvl="0" marL="0" rtl="0" algn="l">
              <a:spcBef>
                <a:spcPts val="360"/>
              </a:spcBef>
              <a:spcAft>
                <a:spcPts val="0"/>
              </a:spcAft>
              <a:buNone/>
            </a:pPr>
            <a:r>
              <a:t/>
            </a:r>
            <a:endParaRPr sz="2400"/>
          </a:p>
          <a:p>
            <a:pPr indent="0" lvl="0" marL="0" rtl="0" algn="l">
              <a:spcBef>
                <a:spcPts val="360"/>
              </a:spcBef>
              <a:spcAft>
                <a:spcPts val="0"/>
              </a:spcAft>
              <a:buNone/>
            </a:pPr>
            <a:r>
              <a:t/>
            </a:r>
            <a:endParaRPr sz="2400"/>
          </a:p>
          <a:p>
            <a:pPr indent="0" lvl="0" marL="0" rtl="0" algn="l">
              <a:spcBef>
                <a:spcPts val="360"/>
              </a:spcBef>
              <a:spcAft>
                <a:spcPts val="0"/>
              </a:spcAft>
              <a:buNone/>
            </a:pPr>
            <a:r>
              <a:t/>
            </a:r>
            <a:endParaRPr sz="2400"/>
          </a:p>
          <a:p>
            <a:pPr indent="0" lvl="0" marL="0" rtl="0" algn="l">
              <a:spcBef>
                <a:spcPts val="360"/>
              </a:spcBef>
              <a:spcAft>
                <a:spcPts val="0"/>
              </a:spcAft>
              <a:buNone/>
            </a:pPr>
            <a:r>
              <a:t/>
            </a:r>
            <a:endParaRPr sz="2400"/>
          </a:p>
          <a:p>
            <a:pPr indent="0" lvl="0" marL="0" rtl="0" algn="l">
              <a:spcBef>
                <a:spcPts val="360"/>
              </a:spcBef>
              <a:spcAft>
                <a:spcPts val="0"/>
              </a:spcAft>
              <a:buNone/>
            </a:pPr>
            <a:r>
              <a:t/>
            </a:r>
            <a:endParaRPr sz="2400"/>
          </a:p>
          <a:p>
            <a:pPr indent="0" lvl="0" marL="0" rtl="0" algn="l">
              <a:spcBef>
                <a:spcPts val="360"/>
              </a:spcBef>
              <a:spcAft>
                <a:spcPts val="0"/>
              </a:spcAft>
              <a:buNone/>
            </a:pPr>
            <a:r>
              <a:t/>
            </a:r>
            <a:endParaRPr sz="2400"/>
          </a:p>
          <a:p>
            <a:pPr indent="0" lvl="0" marL="0" rtl="0" algn="l">
              <a:spcBef>
                <a:spcPts val="360"/>
              </a:spcBef>
              <a:spcAft>
                <a:spcPts val="0"/>
              </a:spcAft>
              <a:buNone/>
            </a:pPr>
            <a:r>
              <a:t/>
            </a:r>
            <a:endParaRPr sz="2400"/>
          </a:p>
          <a:p>
            <a:pPr indent="0" lvl="0" marL="0" rtl="0" algn="l">
              <a:spcBef>
                <a:spcPts val="360"/>
              </a:spcBef>
              <a:spcAft>
                <a:spcPts val="0"/>
              </a:spcAft>
              <a:buNone/>
            </a:pPr>
            <a:r>
              <a:t/>
            </a:r>
            <a:endParaRPr sz="2400"/>
          </a:p>
          <a:p>
            <a:pPr indent="0" lvl="0" marL="0" rtl="0" algn="l">
              <a:spcBef>
                <a:spcPts val="360"/>
              </a:spcBef>
              <a:spcAft>
                <a:spcPts val="0"/>
              </a:spcAft>
              <a:buNone/>
            </a:pPr>
            <a:r>
              <a:t/>
            </a:r>
            <a:endParaRPr sz="2400"/>
          </a:p>
          <a:p>
            <a:pPr indent="0" lvl="0" marL="0" rtl="0" algn="l">
              <a:spcBef>
                <a:spcPts val="360"/>
              </a:spcBef>
              <a:spcAft>
                <a:spcPts val="0"/>
              </a:spcAft>
              <a:buNone/>
            </a:pPr>
            <a:r>
              <a:t/>
            </a:r>
            <a:endParaRPr sz="2400"/>
          </a:p>
          <a:p>
            <a:pPr indent="0" lvl="0" marL="0" rtl="0" algn="l">
              <a:spcBef>
                <a:spcPts val="360"/>
              </a:spcBef>
              <a:spcAft>
                <a:spcPts val="0"/>
              </a:spcAft>
              <a:buNone/>
            </a:pPr>
            <a:r>
              <a:t/>
            </a:r>
            <a:endParaRPr sz="2400"/>
          </a:p>
          <a:p>
            <a:pPr indent="0" lvl="0" marL="0" rtl="0" algn="l">
              <a:spcBef>
                <a:spcPts val="360"/>
              </a:spcBef>
              <a:spcAft>
                <a:spcPts val="0"/>
              </a:spcAft>
              <a:buNone/>
            </a:pPr>
            <a:r>
              <a:rPr lang="en" sz="4800"/>
              <a:t>One vector for each word in a fixed vocabulary</a:t>
            </a:r>
            <a:endParaRPr sz="4800"/>
          </a:p>
          <a:p>
            <a:pPr indent="0" lvl="0" marL="0" rtl="0" algn="l">
              <a:spcBef>
                <a:spcPts val="360"/>
              </a:spcBef>
              <a:spcAft>
                <a:spcPts val="0"/>
              </a:spcAft>
              <a:buNone/>
            </a:pPr>
            <a:r>
              <a:t/>
            </a:r>
            <a:endParaRPr sz="2400"/>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sz="2400"/>
          </a:p>
        </p:txBody>
      </p:sp>
      <p:pic>
        <p:nvPicPr>
          <p:cNvPr id="335" name="Google Shape;335;p51"/>
          <p:cNvPicPr preferRelativeResize="0"/>
          <p:nvPr/>
        </p:nvPicPr>
        <p:blipFill>
          <a:blip r:embed="rId3">
            <a:alphaModFix/>
          </a:blip>
          <a:stretch>
            <a:fillRect/>
          </a:stretch>
        </p:blipFill>
        <p:spPr>
          <a:xfrm>
            <a:off x="1332750" y="849900"/>
            <a:ext cx="6221300" cy="36189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2"/>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Towards contextual vectors</a:t>
            </a:r>
            <a:endParaRPr/>
          </a:p>
        </p:txBody>
      </p:sp>
      <p:sp>
        <p:nvSpPr>
          <p:cNvPr id="341" name="Google Shape;341;p52"/>
          <p:cNvSpPr txBox="1"/>
          <p:nvPr>
            <p:ph idx="1" type="body"/>
          </p:nvPr>
        </p:nvSpPr>
        <p:spPr>
          <a:xfrm>
            <a:off x="1058400" y="1172300"/>
            <a:ext cx="7628400" cy="3027300"/>
          </a:xfrm>
          <a:prstGeom prst="rect">
            <a:avLst/>
          </a:prstGeom>
        </p:spPr>
        <p:txBody>
          <a:bodyPr anchorCtr="0" anchor="t" bIns="45700" lIns="91425" spcFirstLastPara="1" rIns="91425" wrap="square" tIns="45700">
            <a:normAutofit fontScale="55000" lnSpcReduction="10000"/>
          </a:bodyPr>
          <a:lstStyle/>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 sz="2400"/>
              <a:t>One vector for each word in a fixed vocabulary</a:t>
            </a:r>
            <a:endParaRPr sz="1200"/>
          </a:p>
          <a:p>
            <a:pPr indent="0" lvl="0" marL="0" rtl="0" algn="l">
              <a:spcBef>
                <a:spcPts val="360"/>
              </a:spcBef>
              <a:spcAft>
                <a:spcPts val="0"/>
              </a:spcAft>
              <a:buNone/>
            </a:pPr>
            <a:r>
              <a:rPr lang="en" sz="1200"/>
              <a:t>(adapted from Akbik et al. 2018)</a:t>
            </a:r>
            <a:endParaRPr sz="1200"/>
          </a:p>
          <a:p>
            <a:pPr indent="0" lvl="0" marL="0" rtl="0" algn="l">
              <a:spcBef>
                <a:spcPts val="360"/>
              </a:spcBef>
              <a:spcAft>
                <a:spcPts val="0"/>
              </a:spcAft>
              <a:buNone/>
            </a:pPr>
            <a:r>
              <a:t/>
            </a:r>
            <a:endParaRPr sz="2400"/>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sz="2400"/>
          </a:p>
        </p:txBody>
      </p:sp>
      <p:pic>
        <p:nvPicPr>
          <p:cNvPr id="342" name="Google Shape;342;p52"/>
          <p:cNvPicPr preferRelativeResize="0"/>
          <p:nvPr/>
        </p:nvPicPr>
        <p:blipFill>
          <a:blip r:embed="rId3">
            <a:alphaModFix/>
          </a:blip>
          <a:stretch>
            <a:fillRect/>
          </a:stretch>
        </p:blipFill>
        <p:spPr>
          <a:xfrm>
            <a:off x="1058400" y="1019900"/>
            <a:ext cx="7334599" cy="32869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3"/>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sz="3300"/>
              <a:t>Flair contextual character-based</a:t>
            </a:r>
            <a:endParaRPr sz="3300"/>
          </a:p>
        </p:txBody>
      </p:sp>
      <p:pic>
        <p:nvPicPr>
          <p:cNvPr id="348" name="Google Shape;348;p53"/>
          <p:cNvPicPr preferRelativeResize="0"/>
          <p:nvPr/>
        </p:nvPicPr>
        <p:blipFill>
          <a:blip r:embed="rId3">
            <a:alphaModFix/>
          </a:blip>
          <a:stretch>
            <a:fillRect/>
          </a:stretch>
        </p:blipFill>
        <p:spPr>
          <a:xfrm>
            <a:off x="505825" y="1139575"/>
            <a:ext cx="7361100" cy="3198474"/>
          </a:xfrm>
          <a:prstGeom prst="rect">
            <a:avLst/>
          </a:prstGeom>
          <a:noFill/>
          <a:ln>
            <a:noFill/>
          </a:ln>
        </p:spPr>
      </p:pic>
      <p:sp>
        <p:nvSpPr>
          <p:cNvPr id="349" name="Google Shape;349;p53"/>
          <p:cNvSpPr txBox="1"/>
          <p:nvPr/>
        </p:nvSpPr>
        <p:spPr>
          <a:xfrm>
            <a:off x="1170750" y="4414250"/>
            <a:ext cx="4993500" cy="2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Akbik et al. 2018. In COLING</a:t>
            </a:r>
            <a:endParaRPr>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4"/>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sz="3100"/>
              <a:t>Flair character-based embeddings</a:t>
            </a:r>
            <a:endParaRPr sz="3100"/>
          </a:p>
        </p:txBody>
      </p:sp>
      <p:pic>
        <p:nvPicPr>
          <p:cNvPr id="355" name="Google Shape;355;p54"/>
          <p:cNvPicPr preferRelativeResize="0"/>
          <p:nvPr/>
        </p:nvPicPr>
        <p:blipFill>
          <a:blip r:embed="rId3">
            <a:alphaModFix/>
          </a:blip>
          <a:stretch>
            <a:fillRect/>
          </a:stretch>
        </p:blipFill>
        <p:spPr>
          <a:xfrm>
            <a:off x="609600" y="1139575"/>
            <a:ext cx="7356000" cy="3057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19"/>
          <p:cNvPicPr preferRelativeResize="0"/>
          <p:nvPr/>
        </p:nvPicPr>
        <p:blipFill>
          <a:blip r:embed="rId3">
            <a:alphaModFix/>
          </a:blip>
          <a:stretch>
            <a:fillRect/>
          </a:stretch>
        </p:blipFill>
        <p:spPr>
          <a:xfrm>
            <a:off x="152400" y="1143000"/>
            <a:ext cx="7389550" cy="2589875"/>
          </a:xfrm>
          <a:prstGeom prst="rect">
            <a:avLst/>
          </a:prstGeom>
          <a:noFill/>
          <a:ln>
            <a:noFill/>
          </a:ln>
        </p:spPr>
      </p:pic>
      <p:sp>
        <p:nvSpPr>
          <p:cNvPr id="100" name="Google Shape;100;p19"/>
          <p:cNvSpPr txBox="1"/>
          <p:nvPr/>
        </p:nvSpPr>
        <p:spPr>
          <a:xfrm>
            <a:off x="478175" y="4001475"/>
            <a:ext cx="36942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http://www.newsreader-project.eu/</a:t>
            </a:r>
            <a:r>
              <a:rPr lang="en"/>
              <a:t> </a:t>
            </a:r>
            <a:endParaRPr/>
          </a:p>
        </p:txBody>
      </p:sp>
      <p:sp>
        <p:nvSpPr>
          <p:cNvPr id="101" name="Google Shape;101;p19"/>
          <p:cNvSpPr txBox="1"/>
          <p:nvPr/>
        </p:nvSpPr>
        <p:spPr>
          <a:xfrm>
            <a:off x="423750" y="197275"/>
            <a:ext cx="6633900" cy="6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t>Tasks Overview</a:t>
            </a:r>
            <a:endParaRPr b="1" sz="4500">
              <a:latin typeface="Raleway"/>
              <a:ea typeface="Raleway"/>
              <a:cs typeface="Raleway"/>
              <a:sym typeface="Raleway"/>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5"/>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sz="3000"/>
              <a:t>Flair: string-based and contextual</a:t>
            </a:r>
            <a:endParaRPr sz="3000"/>
          </a:p>
        </p:txBody>
      </p:sp>
      <p:pic>
        <p:nvPicPr>
          <p:cNvPr id="361" name="Google Shape;361;p55"/>
          <p:cNvPicPr preferRelativeResize="0"/>
          <p:nvPr/>
        </p:nvPicPr>
        <p:blipFill>
          <a:blip r:embed="rId3">
            <a:alphaModFix/>
          </a:blip>
          <a:stretch>
            <a:fillRect/>
          </a:stretch>
        </p:blipFill>
        <p:spPr>
          <a:xfrm>
            <a:off x="785475" y="1013925"/>
            <a:ext cx="6688451" cy="3309449"/>
          </a:xfrm>
          <a:prstGeom prst="rect">
            <a:avLst/>
          </a:prstGeom>
          <a:noFill/>
          <a:ln>
            <a:noFill/>
          </a:ln>
        </p:spPr>
      </p:pic>
      <p:sp>
        <p:nvSpPr>
          <p:cNvPr id="362" name="Google Shape;362;p55"/>
          <p:cNvSpPr txBox="1"/>
          <p:nvPr/>
        </p:nvSpPr>
        <p:spPr>
          <a:xfrm>
            <a:off x="850000" y="4419125"/>
            <a:ext cx="4613400" cy="31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Lato"/>
                <a:ea typeface="Lato"/>
                <a:cs typeface="Lato"/>
                <a:sym typeface="Lato"/>
              </a:rPr>
              <a:t>Akbik et al. (2018) In COLING.</a:t>
            </a:r>
            <a:endParaRPr sz="900">
              <a:latin typeface="Lato"/>
              <a:ea typeface="Lato"/>
              <a:cs typeface="Lato"/>
              <a:sym typeface="La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6"/>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sz="3000"/>
              <a:t>Flair: string-based and contextual</a:t>
            </a:r>
            <a:endParaRPr sz="3000"/>
          </a:p>
        </p:txBody>
      </p:sp>
      <p:pic>
        <p:nvPicPr>
          <p:cNvPr id="368" name="Google Shape;368;p56"/>
          <p:cNvPicPr preferRelativeResize="0"/>
          <p:nvPr/>
        </p:nvPicPr>
        <p:blipFill>
          <a:blip r:embed="rId3">
            <a:alphaModFix/>
          </a:blip>
          <a:stretch>
            <a:fillRect/>
          </a:stretch>
        </p:blipFill>
        <p:spPr>
          <a:xfrm>
            <a:off x="1060524" y="1104375"/>
            <a:ext cx="6270500" cy="3370826"/>
          </a:xfrm>
          <a:prstGeom prst="rect">
            <a:avLst/>
          </a:prstGeom>
          <a:noFill/>
          <a:ln>
            <a:noFill/>
          </a:ln>
        </p:spPr>
      </p:pic>
      <p:sp>
        <p:nvSpPr>
          <p:cNvPr id="369" name="Google Shape;369;p56"/>
          <p:cNvSpPr txBox="1"/>
          <p:nvPr/>
        </p:nvSpPr>
        <p:spPr>
          <a:xfrm>
            <a:off x="1060525" y="4311600"/>
            <a:ext cx="4613400" cy="31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Akbik et al. (2018) in COLING.</a:t>
            </a:r>
            <a:endParaRPr>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7"/>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sz="3000"/>
              <a:t>Flair: string-based and contextual</a:t>
            </a:r>
            <a:endParaRPr sz="3000"/>
          </a:p>
        </p:txBody>
      </p:sp>
      <p:pic>
        <p:nvPicPr>
          <p:cNvPr id="375" name="Google Shape;375;p57"/>
          <p:cNvPicPr preferRelativeResize="0"/>
          <p:nvPr/>
        </p:nvPicPr>
        <p:blipFill>
          <a:blip r:embed="rId3">
            <a:alphaModFix/>
          </a:blip>
          <a:stretch>
            <a:fillRect/>
          </a:stretch>
        </p:blipFill>
        <p:spPr>
          <a:xfrm>
            <a:off x="457200" y="1215775"/>
            <a:ext cx="7233051" cy="2359175"/>
          </a:xfrm>
          <a:prstGeom prst="rect">
            <a:avLst/>
          </a:prstGeom>
          <a:noFill/>
          <a:ln>
            <a:noFill/>
          </a:ln>
        </p:spPr>
      </p:pic>
      <p:sp>
        <p:nvSpPr>
          <p:cNvPr id="376" name="Google Shape;376;p57"/>
          <p:cNvSpPr txBox="1"/>
          <p:nvPr/>
        </p:nvSpPr>
        <p:spPr>
          <a:xfrm>
            <a:off x="1052075" y="4725275"/>
            <a:ext cx="4613400" cy="31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Akbik et al. (2018) in COLING.</a:t>
            </a:r>
            <a:endParaRPr>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8"/>
          <p:cNvSpPr txBox="1"/>
          <p:nvPr>
            <p:ph type="title"/>
          </p:nvPr>
        </p:nvSpPr>
        <p:spPr>
          <a:xfrm>
            <a:off x="457200" y="205978"/>
            <a:ext cx="8229600" cy="8574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t/>
            </a:r>
            <a:endParaRPr sz="2900"/>
          </a:p>
          <a:p>
            <a:pPr indent="0" lvl="0" marL="0" rtl="0" algn="l">
              <a:spcBef>
                <a:spcPts val="0"/>
              </a:spcBef>
              <a:spcAft>
                <a:spcPts val="0"/>
              </a:spcAft>
              <a:buNone/>
            </a:pPr>
            <a:r>
              <a:rPr lang="en" sz="2900"/>
              <a:t>NER (CoNLL 2003) evolution of results</a:t>
            </a:r>
            <a:endParaRPr sz="2900"/>
          </a:p>
          <a:p>
            <a:pPr indent="0" lvl="0" marL="0" rtl="0" algn="ctr">
              <a:spcBef>
                <a:spcPts val="0"/>
              </a:spcBef>
              <a:spcAft>
                <a:spcPts val="0"/>
              </a:spcAft>
              <a:buNone/>
            </a:pPr>
            <a:r>
              <a:t/>
            </a:r>
            <a:endParaRPr/>
          </a:p>
        </p:txBody>
      </p:sp>
      <p:pic>
        <p:nvPicPr>
          <p:cNvPr id="382" name="Google Shape;382;p58"/>
          <p:cNvPicPr preferRelativeResize="0"/>
          <p:nvPr/>
        </p:nvPicPr>
        <p:blipFill>
          <a:blip r:embed="rId3">
            <a:alphaModFix/>
          </a:blip>
          <a:stretch>
            <a:fillRect/>
          </a:stretch>
        </p:blipFill>
        <p:spPr>
          <a:xfrm>
            <a:off x="152400" y="1244950"/>
            <a:ext cx="8839198" cy="3013562"/>
          </a:xfrm>
          <a:prstGeom prst="rect">
            <a:avLst/>
          </a:prstGeom>
          <a:noFill/>
          <a:ln>
            <a:noFill/>
          </a:ln>
        </p:spPr>
      </p:pic>
      <p:sp>
        <p:nvSpPr>
          <p:cNvPr id="383" name="Google Shape;383;p58"/>
          <p:cNvSpPr/>
          <p:nvPr/>
        </p:nvSpPr>
        <p:spPr>
          <a:xfrm>
            <a:off x="6759350" y="2294400"/>
            <a:ext cx="117900" cy="1179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8"/>
          <p:cNvSpPr txBox="1"/>
          <p:nvPr/>
        </p:nvSpPr>
        <p:spPr>
          <a:xfrm>
            <a:off x="6880525" y="2155650"/>
            <a:ext cx="1565700" cy="28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Agerri and Rigau: 91.36</a:t>
            </a:r>
            <a:endParaRPr sz="1000"/>
          </a:p>
        </p:txBody>
      </p:sp>
      <p:sp>
        <p:nvSpPr>
          <p:cNvPr id="385" name="Google Shape;385;p58"/>
          <p:cNvSpPr txBox="1"/>
          <p:nvPr/>
        </p:nvSpPr>
        <p:spPr>
          <a:xfrm>
            <a:off x="996550" y="4527350"/>
            <a:ext cx="5432700" cy="28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(adapted from NAACL 2019 Transfer learning tutorial)</a:t>
            </a:r>
            <a:endParaRPr/>
          </a:p>
        </p:txBody>
      </p:sp>
      <p:sp>
        <p:nvSpPr>
          <p:cNvPr id="386" name="Google Shape;386;p58"/>
          <p:cNvSpPr/>
          <p:nvPr/>
        </p:nvSpPr>
        <p:spPr>
          <a:xfrm>
            <a:off x="6398350" y="1396200"/>
            <a:ext cx="1365300" cy="227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9"/>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sz="3900"/>
              <a:t>Contextual embeddings (ii)</a:t>
            </a:r>
            <a:endParaRPr sz="3900"/>
          </a:p>
        </p:txBody>
      </p:sp>
      <p:sp>
        <p:nvSpPr>
          <p:cNvPr id="392" name="Google Shape;392;p59"/>
          <p:cNvSpPr txBox="1"/>
          <p:nvPr>
            <p:ph idx="1" type="body"/>
          </p:nvPr>
        </p:nvSpPr>
        <p:spPr>
          <a:xfrm>
            <a:off x="637100" y="1216525"/>
            <a:ext cx="7616100" cy="2861700"/>
          </a:xfrm>
          <a:prstGeom prst="rect">
            <a:avLst/>
          </a:prstGeom>
        </p:spPr>
        <p:txBody>
          <a:bodyPr anchorCtr="0" anchor="t" bIns="45700" lIns="91425" spcFirstLastPara="1" rIns="91425" wrap="square" tIns="45700">
            <a:normAutofit/>
          </a:bodyPr>
          <a:lstStyle/>
          <a:p>
            <a:pPr indent="-342900" lvl="0" marL="342900" rtl="0" algn="l">
              <a:spcBef>
                <a:spcPts val="360"/>
              </a:spcBef>
              <a:spcAft>
                <a:spcPts val="0"/>
              </a:spcAft>
              <a:buSzPts val="1800"/>
              <a:buChar char="●"/>
            </a:pPr>
            <a:r>
              <a:rPr lang="en"/>
              <a:t>Instead of learning one vector per word, learn a vector that depends on context</a:t>
            </a:r>
            <a:endParaRPr/>
          </a:p>
          <a:p>
            <a:pPr indent="-342900" lvl="0" marL="342900" rtl="0" algn="l">
              <a:spcBef>
                <a:spcPts val="360"/>
              </a:spcBef>
              <a:spcAft>
                <a:spcPts val="0"/>
              </a:spcAft>
              <a:buSzPts val="1800"/>
              <a:buChar char="●"/>
            </a:pPr>
            <a:r>
              <a:rPr lang="en"/>
              <a:t>f(</a:t>
            </a:r>
            <a:r>
              <a:rPr lang="en">
                <a:solidFill>
                  <a:srgbClr val="FF0000"/>
                </a:solidFill>
              </a:rPr>
              <a:t>play</a:t>
            </a:r>
            <a:r>
              <a:rPr lang="en"/>
              <a:t> | The kids </a:t>
            </a:r>
            <a:r>
              <a:rPr lang="en">
                <a:solidFill>
                  <a:srgbClr val="FF0000"/>
                </a:solidFill>
              </a:rPr>
              <a:t>play</a:t>
            </a:r>
            <a:r>
              <a:rPr lang="en"/>
              <a:t> a game in the park.)</a:t>
            </a:r>
            <a:endParaRPr/>
          </a:p>
          <a:p>
            <a:pPr indent="-342900" lvl="0" marL="342900" rtl="0" algn="l">
              <a:spcBef>
                <a:spcPts val="360"/>
              </a:spcBef>
              <a:spcAft>
                <a:spcPts val="0"/>
              </a:spcAft>
              <a:buSzPts val="1800"/>
              <a:buChar char="●"/>
            </a:pPr>
            <a:r>
              <a:rPr lang="en"/>
              <a:t>f(</a:t>
            </a:r>
            <a:r>
              <a:rPr lang="en">
                <a:solidFill>
                  <a:srgbClr val="0000FF"/>
                </a:solidFill>
              </a:rPr>
              <a:t>play</a:t>
            </a:r>
            <a:r>
              <a:rPr lang="en"/>
              <a:t> | The Broadway </a:t>
            </a:r>
            <a:r>
              <a:rPr lang="en">
                <a:solidFill>
                  <a:srgbClr val="0000FF"/>
                </a:solidFill>
              </a:rPr>
              <a:t>play</a:t>
            </a:r>
            <a:r>
              <a:rPr lang="en"/>
              <a:t> premiered yesterday.)</a:t>
            </a:r>
            <a:endParaRPr sz="2600"/>
          </a:p>
          <a:p>
            <a:pPr indent="0" lvl="0" marL="457200" rtl="0" algn="l">
              <a:lnSpc>
                <a:spcPct val="100000"/>
              </a:lnSpc>
              <a:spcBef>
                <a:spcPts val="360"/>
              </a:spcBef>
              <a:spcAft>
                <a:spcPts val="0"/>
              </a:spcAft>
              <a:buNone/>
            </a:pPr>
            <a:r>
              <a:t/>
            </a:r>
            <a:endParaRPr b="1" sz="1600"/>
          </a:p>
        </p:txBody>
      </p:sp>
      <p:pic>
        <p:nvPicPr>
          <p:cNvPr id="393" name="Google Shape;393;p59"/>
          <p:cNvPicPr preferRelativeResize="0"/>
          <p:nvPr/>
        </p:nvPicPr>
        <p:blipFill>
          <a:blip r:embed="rId3">
            <a:alphaModFix/>
          </a:blip>
          <a:stretch>
            <a:fillRect/>
          </a:stretch>
        </p:blipFill>
        <p:spPr>
          <a:xfrm>
            <a:off x="2057400" y="2854650"/>
            <a:ext cx="3506675" cy="16976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0"/>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Transformers (BERT)</a:t>
            </a:r>
            <a:endParaRPr/>
          </a:p>
        </p:txBody>
      </p:sp>
      <p:pic>
        <p:nvPicPr>
          <p:cNvPr id="399" name="Google Shape;399;p60"/>
          <p:cNvPicPr preferRelativeResize="0"/>
          <p:nvPr/>
        </p:nvPicPr>
        <p:blipFill>
          <a:blip r:embed="rId3">
            <a:alphaModFix/>
          </a:blip>
          <a:stretch>
            <a:fillRect/>
          </a:stretch>
        </p:blipFill>
        <p:spPr>
          <a:xfrm>
            <a:off x="1115375" y="1226075"/>
            <a:ext cx="6501149" cy="2616175"/>
          </a:xfrm>
          <a:prstGeom prst="rect">
            <a:avLst/>
          </a:prstGeom>
          <a:noFill/>
          <a:ln>
            <a:noFill/>
          </a:ln>
        </p:spPr>
      </p:pic>
      <p:sp>
        <p:nvSpPr>
          <p:cNvPr id="400" name="Google Shape;400;p60"/>
          <p:cNvSpPr txBox="1"/>
          <p:nvPr/>
        </p:nvSpPr>
        <p:spPr>
          <a:xfrm>
            <a:off x="1311650" y="4678175"/>
            <a:ext cx="5396400" cy="6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Devlin et al 2019. In NAACL</a:t>
            </a:r>
            <a:endParaRPr>
              <a:latin typeface="Lato"/>
              <a:ea typeface="Lato"/>
              <a:cs typeface="Lato"/>
              <a:sym typeface="La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1"/>
          <p:cNvSpPr txBox="1"/>
          <p:nvPr>
            <p:ph type="title"/>
          </p:nvPr>
        </p:nvSpPr>
        <p:spPr>
          <a:xfrm>
            <a:off x="457200" y="205978"/>
            <a:ext cx="8229600" cy="8574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t/>
            </a:r>
            <a:endParaRPr sz="2900"/>
          </a:p>
          <a:p>
            <a:pPr indent="0" lvl="0" marL="0" rtl="0" algn="l">
              <a:spcBef>
                <a:spcPts val="0"/>
              </a:spcBef>
              <a:spcAft>
                <a:spcPts val="0"/>
              </a:spcAft>
              <a:buNone/>
            </a:pPr>
            <a:r>
              <a:rPr lang="en" sz="2900"/>
              <a:t>NER (CoNLL 2003) evolution of results</a:t>
            </a:r>
            <a:endParaRPr sz="2900"/>
          </a:p>
          <a:p>
            <a:pPr indent="0" lvl="0" marL="0" rtl="0" algn="ctr">
              <a:spcBef>
                <a:spcPts val="0"/>
              </a:spcBef>
              <a:spcAft>
                <a:spcPts val="0"/>
              </a:spcAft>
              <a:buNone/>
            </a:pPr>
            <a:r>
              <a:t/>
            </a:r>
            <a:endParaRPr/>
          </a:p>
        </p:txBody>
      </p:sp>
      <p:pic>
        <p:nvPicPr>
          <p:cNvPr id="406" name="Google Shape;406;p61"/>
          <p:cNvPicPr preferRelativeResize="0"/>
          <p:nvPr/>
        </p:nvPicPr>
        <p:blipFill>
          <a:blip r:embed="rId3">
            <a:alphaModFix/>
          </a:blip>
          <a:stretch>
            <a:fillRect/>
          </a:stretch>
        </p:blipFill>
        <p:spPr>
          <a:xfrm>
            <a:off x="152400" y="1244950"/>
            <a:ext cx="8839198" cy="3013562"/>
          </a:xfrm>
          <a:prstGeom prst="rect">
            <a:avLst/>
          </a:prstGeom>
          <a:noFill/>
          <a:ln>
            <a:noFill/>
          </a:ln>
        </p:spPr>
      </p:pic>
      <p:sp>
        <p:nvSpPr>
          <p:cNvPr id="407" name="Google Shape;407;p61"/>
          <p:cNvSpPr/>
          <p:nvPr/>
        </p:nvSpPr>
        <p:spPr>
          <a:xfrm>
            <a:off x="6759350" y="2294400"/>
            <a:ext cx="117900" cy="1179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61"/>
          <p:cNvSpPr txBox="1"/>
          <p:nvPr/>
        </p:nvSpPr>
        <p:spPr>
          <a:xfrm>
            <a:off x="6880525" y="2155650"/>
            <a:ext cx="1565700" cy="28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Agerri and Rigau: 91.36</a:t>
            </a:r>
            <a:endParaRPr sz="1000"/>
          </a:p>
        </p:txBody>
      </p:sp>
      <p:sp>
        <p:nvSpPr>
          <p:cNvPr id="409" name="Google Shape;409;p61"/>
          <p:cNvSpPr txBox="1"/>
          <p:nvPr/>
        </p:nvSpPr>
        <p:spPr>
          <a:xfrm>
            <a:off x="996550" y="4527350"/>
            <a:ext cx="5432700" cy="28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(adapted from NAACL 2019 Transfer learning tutorial)</a:t>
            </a:r>
            <a:endParaRPr/>
          </a:p>
        </p:txBody>
      </p:sp>
      <p:sp>
        <p:nvSpPr>
          <p:cNvPr id="410" name="Google Shape;410;p61"/>
          <p:cNvSpPr/>
          <p:nvPr/>
        </p:nvSpPr>
        <p:spPr>
          <a:xfrm>
            <a:off x="6398350" y="1396200"/>
            <a:ext cx="1365300" cy="227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2"/>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Contents</a:t>
            </a:r>
            <a:endParaRPr/>
          </a:p>
        </p:txBody>
      </p:sp>
      <p:sp>
        <p:nvSpPr>
          <p:cNvPr id="416" name="Google Shape;416;p62"/>
          <p:cNvSpPr txBox="1"/>
          <p:nvPr>
            <p:ph idx="1" type="body"/>
          </p:nvPr>
        </p:nvSpPr>
        <p:spPr>
          <a:xfrm>
            <a:off x="1058950" y="1200150"/>
            <a:ext cx="7627800" cy="3394500"/>
          </a:xfrm>
          <a:prstGeom prst="rect">
            <a:avLst/>
          </a:prstGeom>
        </p:spPr>
        <p:txBody>
          <a:bodyPr anchorCtr="0" anchor="t" bIns="45700" lIns="91425" spcFirstLastPara="1" rIns="91425" wrap="square" tIns="45700">
            <a:normAutofit/>
          </a:bodyPr>
          <a:lstStyle/>
          <a:p>
            <a:pPr indent="-298450" lvl="0" marL="457200" rtl="0" algn="l">
              <a:spcBef>
                <a:spcPts val="360"/>
              </a:spcBef>
              <a:spcAft>
                <a:spcPts val="0"/>
              </a:spcAft>
              <a:buClr>
                <a:srgbClr val="000000"/>
              </a:buClr>
              <a:buSzPts val="1100"/>
              <a:buAutoNum type="arabicPeriod"/>
            </a:pPr>
            <a:r>
              <a:rPr lang="en" sz="2500">
                <a:solidFill>
                  <a:srgbClr val="000000"/>
                </a:solidFill>
              </a:rPr>
              <a:t>Why Named Entity Recognition?</a:t>
            </a:r>
            <a:endParaRPr sz="2500">
              <a:solidFill>
                <a:srgbClr val="000000"/>
              </a:solidFill>
            </a:endParaRPr>
          </a:p>
          <a:p>
            <a:pPr indent="-298450" lvl="0" marL="457200" rtl="0" algn="l">
              <a:spcBef>
                <a:spcPts val="0"/>
              </a:spcBef>
              <a:spcAft>
                <a:spcPts val="0"/>
              </a:spcAft>
              <a:buClr>
                <a:srgbClr val="000000"/>
              </a:buClr>
              <a:buSzPts val="1100"/>
              <a:buAutoNum type="arabicPeriod"/>
            </a:pPr>
            <a:r>
              <a:rPr lang="en" sz="2500">
                <a:solidFill>
                  <a:srgbClr val="000000"/>
                </a:solidFill>
              </a:rPr>
              <a:t>Introduction to the task</a:t>
            </a:r>
            <a:endParaRPr sz="2500">
              <a:solidFill>
                <a:srgbClr val="000000"/>
              </a:solidFill>
            </a:endParaRPr>
          </a:p>
          <a:p>
            <a:pPr indent="-298450" lvl="0" marL="457200" rtl="0" algn="l">
              <a:spcBef>
                <a:spcPts val="0"/>
              </a:spcBef>
              <a:spcAft>
                <a:spcPts val="0"/>
              </a:spcAft>
              <a:buClr>
                <a:srgbClr val="000000"/>
              </a:buClr>
              <a:buSzPts val="1100"/>
              <a:buAutoNum type="arabicPeriod"/>
            </a:pPr>
            <a:r>
              <a:rPr lang="en" sz="2500">
                <a:solidFill>
                  <a:srgbClr val="000000"/>
                </a:solidFill>
              </a:rPr>
              <a:t>Word Representations</a:t>
            </a:r>
            <a:endParaRPr sz="2500">
              <a:solidFill>
                <a:srgbClr val="000000"/>
              </a:solidFill>
            </a:endParaRPr>
          </a:p>
          <a:p>
            <a:pPr indent="-298450" lvl="0" marL="457200" rtl="0" algn="l">
              <a:spcBef>
                <a:spcPts val="0"/>
              </a:spcBef>
              <a:spcAft>
                <a:spcPts val="0"/>
              </a:spcAft>
              <a:buClr>
                <a:srgbClr val="FF0000"/>
              </a:buClr>
              <a:buSzPts val="1100"/>
              <a:buAutoNum type="arabicPeriod"/>
            </a:pPr>
            <a:r>
              <a:rPr lang="en" sz="2500">
                <a:solidFill>
                  <a:srgbClr val="FF0000"/>
                </a:solidFill>
              </a:rPr>
              <a:t>Multilingual Language Models</a:t>
            </a:r>
            <a:endParaRPr sz="2500">
              <a:solidFill>
                <a:srgbClr val="FF0000"/>
              </a:solidFill>
            </a:endParaRPr>
          </a:p>
          <a:p>
            <a:pPr indent="-298450" lvl="1" marL="914400" rtl="0" algn="l">
              <a:spcBef>
                <a:spcPts val="0"/>
              </a:spcBef>
              <a:spcAft>
                <a:spcPts val="0"/>
              </a:spcAft>
              <a:buClr>
                <a:srgbClr val="FF0000"/>
              </a:buClr>
              <a:buSzPts val="1100"/>
              <a:buAutoNum type="alphaLcPeriod"/>
            </a:pPr>
            <a:r>
              <a:rPr lang="en" sz="2100">
                <a:solidFill>
                  <a:srgbClr val="FF0000"/>
                </a:solidFill>
              </a:rPr>
              <a:t>Issues with less-resourced languages</a:t>
            </a:r>
            <a:endParaRPr sz="2100">
              <a:solidFill>
                <a:srgbClr val="FF0000"/>
              </a:solidFill>
            </a:endParaRPr>
          </a:p>
          <a:p>
            <a:pPr indent="-298450" lvl="0" marL="457200" rtl="0" algn="l">
              <a:spcBef>
                <a:spcPts val="0"/>
              </a:spcBef>
              <a:spcAft>
                <a:spcPts val="0"/>
              </a:spcAft>
              <a:buSzPts val="1100"/>
              <a:buAutoNum type="arabicPeriod"/>
            </a:pPr>
            <a:r>
              <a:rPr lang="en" sz="2500"/>
              <a:t>Projecting Heterogeneous Annotations</a:t>
            </a:r>
            <a:endParaRPr sz="2500"/>
          </a:p>
          <a:p>
            <a:pPr indent="0" lvl="0" marL="0" rtl="0" algn="l">
              <a:spcBef>
                <a:spcPts val="36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3"/>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Multilingual BERT</a:t>
            </a:r>
            <a:endParaRPr/>
          </a:p>
        </p:txBody>
      </p:sp>
      <p:pic>
        <p:nvPicPr>
          <p:cNvPr id="422" name="Google Shape;422;p63"/>
          <p:cNvPicPr preferRelativeResize="0"/>
          <p:nvPr/>
        </p:nvPicPr>
        <p:blipFill>
          <a:blip r:embed="rId3">
            <a:alphaModFix/>
          </a:blip>
          <a:stretch>
            <a:fillRect/>
          </a:stretch>
        </p:blipFill>
        <p:spPr>
          <a:xfrm>
            <a:off x="1292900" y="1213850"/>
            <a:ext cx="6372074" cy="2740300"/>
          </a:xfrm>
          <a:prstGeom prst="rect">
            <a:avLst/>
          </a:prstGeom>
          <a:noFill/>
          <a:ln>
            <a:noFill/>
          </a:ln>
        </p:spPr>
      </p:pic>
      <p:sp>
        <p:nvSpPr>
          <p:cNvPr id="423" name="Google Shape;423;p63"/>
          <p:cNvSpPr txBox="1"/>
          <p:nvPr/>
        </p:nvSpPr>
        <p:spPr>
          <a:xfrm>
            <a:off x="1283525" y="4481425"/>
            <a:ext cx="47220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Devlin et al . 2019. In NAACL.</a:t>
            </a:r>
            <a:endParaRPr>
              <a:latin typeface="Lato"/>
              <a:ea typeface="Lato"/>
              <a:cs typeface="Lato"/>
              <a:sym typeface="La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64"/>
          <p:cNvSpPr txBox="1"/>
          <p:nvPr>
            <p:ph type="title"/>
          </p:nvPr>
        </p:nvSpPr>
        <p:spPr>
          <a:xfrm>
            <a:off x="457200" y="205978"/>
            <a:ext cx="8229600" cy="8574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
              <a:t>Structural and Lexical differences across languages</a:t>
            </a:r>
            <a:endParaRPr/>
          </a:p>
        </p:txBody>
      </p:sp>
      <p:pic>
        <p:nvPicPr>
          <p:cNvPr id="429" name="Google Shape;429;p64"/>
          <p:cNvPicPr preferRelativeResize="0"/>
          <p:nvPr/>
        </p:nvPicPr>
        <p:blipFill>
          <a:blip r:embed="rId3">
            <a:alphaModFix/>
          </a:blip>
          <a:stretch>
            <a:fillRect/>
          </a:stretch>
        </p:blipFill>
        <p:spPr>
          <a:xfrm>
            <a:off x="2851750" y="1063378"/>
            <a:ext cx="3089382" cy="377532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20"/>
          <p:cNvPicPr preferRelativeResize="0"/>
          <p:nvPr/>
        </p:nvPicPr>
        <p:blipFill>
          <a:blip r:embed="rId3">
            <a:alphaModFix/>
          </a:blip>
          <a:stretch>
            <a:fillRect/>
          </a:stretch>
        </p:blipFill>
        <p:spPr>
          <a:xfrm>
            <a:off x="1048953" y="468250"/>
            <a:ext cx="6721423" cy="3479649"/>
          </a:xfrm>
          <a:prstGeom prst="rect">
            <a:avLst/>
          </a:prstGeom>
          <a:noFill/>
          <a:ln cap="flat" cmpd="sng" w="9525">
            <a:solidFill>
              <a:srgbClr val="000000"/>
            </a:solidFill>
            <a:prstDash val="solid"/>
            <a:round/>
            <a:headEnd len="sm" w="sm" type="none"/>
            <a:tailEnd len="sm" w="sm" type="none"/>
          </a:ln>
        </p:spPr>
      </p:pic>
      <p:sp>
        <p:nvSpPr>
          <p:cNvPr id="107" name="Google Shape;107;p20"/>
          <p:cNvSpPr txBox="1"/>
          <p:nvPr/>
        </p:nvSpPr>
        <p:spPr>
          <a:xfrm>
            <a:off x="703875" y="4307775"/>
            <a:ext cx="36942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Laparra et al. (2017)</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5"/>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sz="3000"/>
              <a:t>Text Representations for Basque</a:t>
            </a:r>
            <a:endParaRPr sz="3000"/>
          </a:p>
        </p:txBody>
      </p:sp>
      <p:sp>
        <p:nvSpPr>
          <p:cNvPr id="435" name="Google Shape;435;p65"/>
          <p:cNvSpPr txBox="1"/>
          <p:nvPr>
            <p:ph idx="1" type="body"/>
          </p:nvPr>
        </p:nvSpPr>
        <p:spPr>
          <a:xfrm>
            <a:off x="942975" y="1200150"/>
            <a:ext cx="7743900" cy="3394500"/>
          </a:xfrm>
          <a:prstGeom prst="rect">
            <a:avLst/>
          </a:prstGeom>
        </p:spPr>
        <p:txBody>
          <a:bodyPr anchorCtr="0" anchor="t" bIns="45700" lIns="91425" spcFirstLastPara="1" rIns="91425" wrap="square" tIns="45700">
            <a:normAutofit lnSpcReduction="10000"/>
          </a:bodyPr>
          <a:lstStyle/>
          <a:p>
            <a:pPr indent="-355600" lvl="0" marL="457200" rtl="0" algn="l">
              <a:spcBef>
                <a:spcPts val="360"/>
              </a:spcBef>
              <a:spcAft>
                <a:spcPts val="0"/>
              </a:spcAft>
              <a:buSzPts val="2000"/>
              <a:buChar char="●"/>
            </a:pPr>
            <a:r>
              <a:rPr lang="en" sz="2000"/>
              <a:t>pre-trained language models allow to build rich multilingual representations of text (mBERT, XML-r)</a:t>
            </a:r>
            <a:endParaRPr sz="2000"/>
          </a:p>
          <a:p>
            <a:pPr indent="-355600" lvl="0" marL="457200" rtl="0" algn="l">
              <a:spcBef>
                <a:spcPts val="0"/>
              </a:spcBef>
              <a:spcAft>
                <a:spcPts val="0"/>
              </a:spcAft>
              <a:buSzPts val="2000"/>
              <a:buChar char="●"/>
            </a:pPr>
            <a:r>
              <a:rPr lang="en" sz="2000"/>
              <a:t>Expensive to train</a:t>
            </a:r>
            <a:endParaRPr sz="2000"/>
          </a:p>
          <a:p>
            <a:pPr indent="-355600" lvl="0" marL="457200" rtl="0" algn="l">
              <a:spcBef>
                <a:spcPts val="0"/>
              </a:spcBef>
              <a:spcAft>
                <a:spcPts val="0"/>
              </a:spcAft>
              <a:buSzPts val="2000"/>
              <a:buChar char="●"/>
            </a:pPr>
            <a:r>
              <a:rPr lang="en" sz="2000"/>
              <a:t>Suboptimal as less-resourced languages share the quota of substrings and parameters</a:t>
            </a:r>
            <a:endParaRPr sz="2000"/>
          </a:p>
          <a:p>
            <a:pPr indent="-355600" lvl="0" marL="457200" rtl="0" algn="l">
              <a:spcBef>
                <a:spcPts val="0"/>
              </a:spcBef>
              <a:spcAft>
                <a:spcPts val="0"/>
              </a:spcAft>
              <a:buSzPts val="2000"/>
              <a:buChar char="●"/>
            </a:pPr>
            <a:r>
              <a:rPr lang="en" sz="2000"/>
              <a:t>en-wiki 2.5K million words vs eu-wiki 35 million</a:t>
            </a:r>
            <a:endParaRPr sz="2000"/>
          </a:p>
          <a:p>
            <a:pPr indent="-355600" lvl="0" marL="457200" rtl="0" algn="l">
              <a:spcBef>
                <a:spcPts val="0"/>
              </a:spcBef>
              <a:spcAft>
                <a:spcPts val="0"/>
              </a:spcAft>
              <a:buSzPts val="2000"/>
              <a:buChar char="●"/>
            </a:pPr>
            <a:r>
              <a:rPr lang="en" sz="2000"/>
              <a:t>Tokenization</a:t>
            </a:r>
            <a:endParaRPr sz="2000"/>
          </a:p>
          <a:p>
            <a:pPr indent="-355600" lvl="1" marL="914400" rtl="0" algn="l">
              <a:spcBef>
                <a:spcPts val="0"/>
              </a:spcBef>
              <a:spcAft>
                <a:spcPts val="0"/>
              </a:spcAft>
              <a:buSzPts val="2000"/>
              <a:buChar char="○"/>
            </a:pPr>
            <a:r>
              <a:rPr lang="en" sz="2000"/>
              <a:t>mBERT: </a:t>
            </a:r>
            <a:r>
              <a:rPr lang="en" sz="2000">
                <a:solidFill>
                  <a:srgbClr val="FF0000"/>
                </a:solidFill>
              </a:rPr>
              <a:t>Medi</a:t>
            </a:r>
            <a:r>
              <a:rPr lang="en" sz="2000"/>
              <a:t> #</a:t>
            </a:r>
            <a:r>
              <a:rPr lang="en" sz="2000">
                <a:solidFill>
                  <a:srgbClr val="FF0000"/>
                </a:solidFill>
              </a:rPr>
              <a:t>kua</a:t>
            </a:r>
            <a:r>
              <a:rPr lang="en" sz="2000"/>
              <a:t> #</a:t>
            </a:r>
            <a:r>
              <a:rPr lang="en" sz="2000">
                <a:solidFill>
                  <a:srgbClr val="FF0000"/>
                </a:solidFill>
              </a:rPr>
              <a:t>rene</a:t>
            </a:r>
            <a:r>
              <a:rPr lang="en" sz="2000"/>
              <a:t> #</a:t>
            </a:r>
            <a:r>
              <a:rPr lang="en" sz="2000">
                <a:solidFill>
                  <a:srgbClr val="FF0000"/>
                </a:solidFill>
              </a:rPr>
              <a:t>ra</a:t>
            </a:r>
            <a:endParaRPr sz="2000">
              <a:solidFill>
                <a:srgbClr val="FF0000"/>
              </a:solidFill>
            </a:endParaRPr>
          </a:p>
          <a:p>
            <a:pPr indent="-355600" lvl="1" marL="914400" rtl="0" algn="l">
              <a:spcBef>
                <a:spcPts val="0"/>
              </a:spcBef>
              <a:spcAft>
                <a:spcPts val="0"/>
              </a:spcAft>
              <a:buSzPts val="2000"/>
              <a:buChar char="○"/>
            </a:pPr>
            <a:r>
              <a:rPr lang="en" sz="2000"/>
              <a:t>BERTeus: </a:t>
            </a:r>
            <a:r>
              <a:rPr lang="en" sz="2000">
                <a:solidFill>
                  <a:srgbClr val="6AA84F"/>
                </a:solidFill>
              </a:rPr>
              <a:t>Mediku</a:t>
            </a:r>
            <a:r>
              <a:rPr lang="en" sz="2000"/>
              <a:t> #</a:t>
            </a:r>
            <a:r>
              <a:rPr lang="en" sz="2000">
                <a:solidFill>
                  <a:srgbClr val="6AA84F"/>
                </a:solidFill>
              </a:rPr>
              <a:t>aren</a:t>
            </a:r>
            <a:r>
              <a:rPr lang="en" sz="2000"/>
              <a:t> #</a:t>
            </a:r>
            <a:r>
              <a:rPr lang="en" sz="2000">
                <a:solidFill>
                  <a:srgbClr val="6AA84F"/>
                </a:solidFill>
              </a:rPr>
              <a:t>era </a:t>
            </a:r>
            <a:r>
              <a:rPr lang="en" sz="2000">
                <a:solidFill>
                  <a:srgbClr val="000000"/>
                </a:solidFill>
              </a:rPr>
              <a:t>(to-the-doctor)</a:t>
            </a:r>
            <a:endParaRPr sz="2000">
              <a:solidFill>
                <a:srgbClr val="000000"/>
              </a:solidFill>
            </a:endParaRPr>
          </a:p>
          <a:p>
            <a:pPr indent="-355600" lvl="4" marL="2286000" rtl="0" algn="l">
              <a:spcBef>
                <a:spcPts val="0"/>
              </a:spcBef>
              <a:spcAft>
                <a:spcPts val="0"/>
              </a:spcAft>
              <a:buClr>
                <a:srgbClr val="000000"/>
              </a:buClr>
              <a:buSzPts val="2000"/>
              <a:buChar char="○"/>
            </a:pPr>
            <a:r>
              <a:rPr lang="en">
                <a:solidFill>
                  <a:srgbClr val="000000"/>
                </a:solidFill>
              </a:rPr>
              <a:t>d</a:t>
            </a:r>
            <a:r>
              <a:rPr lang="en">
                <a:solidFill>
                  <a:srgbClr val="000000"/>
                </a:solidFill>
              </a:rPr>
              <a:t>octor # [the] # to</a:t>
            </a:r>
            <a:endParaRPr sz="2000">
              <a:solidFill>
                <a:srgbClr val="000000"/>
              </a:solidFill>
            </a:endParaRPr>
          </a:p>
        </p:txBody>
      </p:sp>
      <p:sp>
        <p:nvSpPr>
          <p:cNvPr id="436" name="Google Shape;436;p65"/>
          <p:cNvSpPr txBox="1"/>
          <p:nvPr/>
        </p:nvSpPr>
        <p:spPr>
          <a:xfrm>
            <a:off x="1108275" y="4614125"/>
            <a:ext cx="6974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In Agerri et al. Give your text representation models some love: the case of Basque. In LREC 2020.</a:t>
            </a:r>
            <a:endParaRPr sz="10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6"/>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sz="3000"/>
              <a:t>Basque Media Corpus (BMC)</a:t>
            </a:r>
            <a:endParaRPr sz="3000"/>
          </a:p>
        </p:txBody>
      </p:sp>
      <p:pic>
        <p:nvPicPr>
          <p:cNvPr id="442" name="Google Shape;442;p66"/>
          <p:cNvPicPr preferRelativeResize="0"/>
          <p:nvPr/>
        </p:nvPicPr>
        <p:blipFill>
          <a:blip r:embed="rId3">
            <a:alphaModFix/>
          </a:blip>
          <a:stretch>
            <a:fillRect/>
          </a:stretch>
        </p:blipFill>
        <p:spPr>
          <a:xfrm>
            <a:off x="1475500" y="1291975"/>
            <a:ext cx="5455701" cy="2519600"/>
          </a:xfrm>
          <a:prstGeom prst="rect">
            <a:avLst/>
          </a:prstGeom>
          <a:noFill/>
          <a:ln>
            <a:noFill/>
          </a:ln>
        </p:spPr>
      </p:pic>
      <p:sp>
        <p:nvSpPr>
          <p:cNvPr id="443" name="Google Shape;443;p66"/>
          <p:cNvSpPr txBox="1"/>
          <p:nvPr/>
        </p:nvSpPr>
        <p:spPr>
          <a:xfrm>
            <a:off x="1108275" y="4614125"/>
            <a:ext cx="6974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In Agerri et al. Give your text representation models some love: the case of Basque. In LREC 2020.</a:t>
            </a:r>
            <a:endParaRPr sz="10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7"/>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sz="3000"/>
              <a:t>Basque NER state of the art</a:t>
            </a:r>
            <a:endParaRPr sz="3000"/>
          </a:p>
        </p:txBody>
      </p:sp>
      <p:pic>
        <p:nvPicPr>
          <p:cNvPr id="449" name="Google Shape;449;p67"/>
          <p:cNvPicPr preferRelativeResize="0"/>
          <p:nvPr/>
        </p:nvPicPr>
        <p:blipFill>
          <a:blip r:embed="rId3">
            <a:alphaModFix/>
          </a:blip>
          <a:stretch>
            <a:fillRect/>
          </a:stretch>
        </p:blipFill>
        <p:spPr>
          <a:xfrm>
            <a:off x="1752600" y="834775"/>
            <a:ext cx="4738250" cy="3351975"/>
          </a:xfrm>
          <a:prstGeom prst="rect">
            <a:avLst/>
          </a:prstGeom>
          <a:noFill/>
          <a:ln>
            <a:noFill/>
          </a:ln>
        </p:spPr>
      </p:pic>
      <p:sp>
        <p:nvSpPr>
          <p:cNvPr id="450" name="Google Shape;450;p67"/>
          <p:cNvSpPr txBox="1"/>
          <p:nvPr/>
        </p:nvSpPr>
        <p:spPr>
          <a:xfrm>
            <a:off x="1108275" y="4614125"/>
            <a:ext cx="6974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In Agerri et al. Give your text representation models some love: the case of Basque. In LREC 2020.</a:t>
            </a:r>
            <a:endParaRPr sz="10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8"/>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Multilingual Transformers</a:t>
            </a:r>
            <a:endParaRPr/>
          </a:p>
        </p:txBody>
      </p:sp>
      <p:sp>
        <p:nvSpPr>
          <p:cNvPr id="456" name="Google Shape;456;p68"/>
          <p:cNvSpPr txBox="1"/>
          <p:nvPr>
            <p:ph idx="1" type="body"/>
          </p:nvPr>
        </p:nvSpPr>
        <p:spPr>
          <a:xfrm>
            <a:off x="833375" y="1208325"/>
            <a:ext cx="8229600" cy="3394500"/>
          </a:xfrm>
          <a:prstGeom prst="rect">
            <a:avLst/>
          </a:prstGeom>
        </p:spPr>
        <p:txBody>
          <a:bodyPr anchorCtr="0" anchor="t" bIns="45700" lIns="91425" spcFirstLastPara="1" rIns="91425" wrap="square" tIns="45700">
            <a:normAutofit/>
          </a:bodyPr>
          <a:lstStyle/>
          <a:p>
            <a:pPr indent="-374650" lvl="0" marL="457200" rtl="0" algn="l">
              <a:lnSpc>
                <a:spcPct val="115000"/>
              </a:lnSpc>
              <a:spcBef>
                <a:spcPts val="0"/>
              </a:spcBef>
              <a:spcAft>
                <a:spcPts val="0"/>
              </a:spcAft>
              <a:buClr>
                <a:srgbClr val="595959"/>
              </a:buClr>
              <a:buSzPts val="2300"/>
              <a:buFont typeface="Arial"/>
              <a:buChar char="●"/>
            </a:pPr>
            <a:r>
              <a:rPr lang="en" sz="2300">
                <a:solidFill>
                  <a:srgbClr val="595959"/>
                </a:solidFill>
                <a:latin typeface="Arial"/>
                <a:ea typeface="Arial"/>
                <a:cs typeface="Arial"/>
                <a:sym typeface="Arial"/>
              </a:rPr>
              <a:t>Share vocabulary and representations across languages by training one model on many (100+) languages.</a:t>
            </a:r>
            <a:endParaRPr sz="2300">
              <a:solidFill>
                <a:srgbClr val="595959"/>
              </a:solidFill>
              <a:latin typeface="Arial"/>
              <a:ea typeface="Arial"/>
              <a:cs typeface="Arial"/>
              <a:sym typeface="Arial"/>
            </a:endParaRPr>
          </a:p>
          <a:p>
            <a:pPr indent="-374650" lvl="0" marL="457200" rtl="0" algn="l">
              <a:lnSpc>
                <a:spcPct val="115000"/>
              </a:lnSpc>
              <a:spcBef>
                <a:spcPts val="1600"/>
              </a:spcBef>
              <a:spcAft>
                <a:spcPts val="0"/>
              </a:spcAft>
              <a:buClr>
                <a:srgbClr val="595959"/>
              </a:buClr>
              <a:buSzPts val="2300"/>
              <a:buFont typeface="Arial"/>
              <a:buChar char="●"/>
            </a:pPr>
            <a:r>
              <a:rPr lang="en" sz="2300">
                <a:solidFill>
                  <a:srgbClr val="595959"/>
                </a:solidFill>
                <a:latin typeface="Arial"/>
                <a:ea typeface="Arial"/>
                <a:cs typeface="Arial"/>
                <a:sym typeface="Arial"/>
              </a:rPr>
              <a:t>Enables cross-lingual pretraining by itself</a:t>
            </a:r>
            <a:endParaRPr sz="2300">
              <a:solidFill>
                <a:srgbClr val="595959"/>
              </a:solidFill>
              <a:latin typeface="Arial"/>
              <a:ea typeface="Arial"/>
              <a:cs typeface="Arial"/>
              <a:sym typeface="Arial"/>
            </a:endParaRPr>
          </a:p>
          <a:p>
            <a:pPr indent="-374650" lvl="0" marL="457200" rtl="0" algn="l">
              <a:lnSpc>
                <a:spcPct val="115000"/>
              </a:lnSpc>
              <a:spcBef>
                <a:spcPts val="1600"/>
              </a:spcBef>
              <a:spcAft>
                <a:spcPts val="0"/>
              </a:spcAft>
              <a:buClr>
                <a:srgbClr val="595959"/>
              </a:buClr>
              <a:buSzPts val="2300"/>
              <a:buFont typeface="Arial"/>
              <a:buChar char="●"/>
            </a:pPr>
            <a:r>
              <a:rPr lang="en" sz="2300">
                <a:solidFill>
                  <a:srgbClr val="595959"/>
                </a:solidFill>
                <a:latin typeface="Arial"/>
                <a:ea typeface="Arial"/>
                <a:cs typeface="Arial"/>
                <a:sym typeface="Arial"/>
              </a:rPr>
              <a:t>Leads to under-representation of low-resource languages (Agerri et al. 2020)</a:t>
            </a:r>
            <a:endParaRPr sz="2300">
              <a:solidFill>
                <a:srgbClr val="595959"/>
              </a:solidFill>
              <a:latin typeface="Arial"/>
              <a:ea typeface="Arial"/>
              <a:cs typeface="Arial"/>
              <a:sym typeface="Arial"/>
            </a:endParaRPr>
          </a:p>
          <a:p>
            <a:pPr indent="0" lvl="0" marL="0" rtl="0" algn="l">
              <a:spcBef>
                <a:spcPts val="160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69"/>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Contents</a:t>
            </a:r>
            <a:endParaRPr/>
          </a:p>
        </p:txBody>
      </p:sp>
      <p:sp>
        <p:nvSpPr>
          <p:cNvPr id="462" name="Google Shape;462;p69"/>
          <p:cNvSpPr txBox="1"/>
          <p:nvPr>
            <p:ph idx="1" type="body"/>
          </p:nvPr>
        </p:nvSpPr>
        <p:spPr>
          <a:xfrm>
            <a:off x="1058950" y="1200150"/>
            <a:ext cx="7627800" cy="3394500"/>
          </a:xfrm>
          <a:prstGeom prst="rect">
            <a:avLst/>
          </a:prstGeom>
        </p:spPr>
        <p:txBody>
          <a:bodyPr anchorCtr="0" anchor="t" bIns="45700" lIns="91425" spcFirstLastPara="1" rIns="91425" wrap="square" tIns="45700">
            <a:normAutofit/>
          </a:bodyPr>
          <a:lstStyle/>
          <a:p>
            <a:pPr indent="-323850" lvl="0" marL="457200" rtl="0" algn="l">
              <a:spcBef>
                <a:spcPts val="360"/>
              </a:spcBef>
              <a:spcAft>
                <a:spcPts val="0"/>
              </a:spcAft>
              <a:buClr>
                <a:srgbClr val="000000"/>
              </a:buClr>
              <a:buSzPts val="1500"/>
              <a:buAutoNum type="arabicPeriod"/>
            </a:pPr>
            <a:r>
              <a:rPr lang="en" sz="2900">
                <a:solidFill>
                  <a:srgbClr val="000000"/>
                </a:solidFill>
              </a:rPr>
              <a:t>Why Named Entity Recognition?</a:t>
            </a:r>
            <a:endParaRPr sz="2900">
              <a:solidFill>
                <a:srgbClr val="000000"/>
              </a:solidFill>
            </a:endParaRPr>
          </a:p>
          <a:p>
            <a:pPr indent="-323850" lvl="0" marL="457200" rtl="0" algn="l">
              <a:spcBef>
                <a:spcPts val="0"/>
              </a:spcBef>
              <a:spcAft>
                <a:spcPts val="0"/>
              </a:spcAft>
              <a:buClr>
                <a:srgbClr val="000000"/>
              </a:buClr>
              <a:buSzPts val="1500"/>
              <a:buAutoNum type="arabicPeriod"/>
            </a:pPr>
            <a:r>
              <a:rPr lang="en" sz="2900">
                <a:solidFill>
                  <a:srgbClr val="000000"/>
                </a:solidFill>
              </a:rPr>
              <a:t>Introduction to the task</a:t>
            </a:r>
            <a:endParaRPr sz="2900">
              <a:solidFill>
                <a:srgbClr val="000000"/>
              </a:solidFill>
            </a:endParaRPr>
          </a:p>
          <a:p>
            <a:pPr indent="-323850" lvl="0" marL="457200" rtl="0" algn="l">
              <a:spcBef>
                <a:spcPts val="0"/>
              </a:spcBef>
              <a:spcAft>
                <a:spcPts val="0"/>
              </a:spcAft>
              <a:buClr>
                <a:srgbClr val="000000"/>
              </a:buClr>
              <a:buSzPts val="1500"/>
              <a:buAutoNum type="arabicPeriod"/>
            </a:pPr>
            <a:r>
              <a:rPr lang="en" sz="2900">
                <a:solidFill>
                  <a:srgbClr val="000000"/>
                </a:solidFill>
              </a:rPr>
              <a:t>Word Representations</a:t>
            </a:r>
            <a:endParaRPr sz="2900">
              <a:solidFill>
                <a:srgbClr val="000000"/>
              </a:solidFill>
            </a:endParaRPr>
          </a:p>
          <a:p>
            <a:pPr indent="-323850" lvl="0" marL="457200" rtl="0" algn="l">
              <a:spcBef>
                <a:spcPts val="0"/>
              </a:spcBef>
              <a:spcAft>
                <a:spcPts val="0"/>
              </a:spcAft>
              <a:buClr>
                <a:srgbClr val="000000"/>
              </a:buClr>
              <a:buSzPts val="1500"/>
              <a:buAutoNum type="arabicPeriod"/>
            </a:pPr>
            <a:r>
              <a:rPr lang="en" sz="2900">
                <a:solidFill>
                  <a:srgbClr val="000000"/>
                </a:solidFill>
              </a:rPr>
              <a:t>Multilingual Language Models</a:t>
            </a:r>
            <a:endParaRPr sz="2900">
              <a:solidFill>
                <a:srgbClr val="000000"/>
              </a:solidFill>
            </a:endParaRPr>
          </a:p>
          <a:p>
            <a:pPr indent="-323850" lvl="1" marL="914400" rtl="0" algn="l">
              <a:spcBef>
                <a:spcPts val="0"/>
              </a:spcBef>
              <a:spcAft>
                <a:spcPts val="0"/>
              </a:spcAft>
              <a:buClr>
                <a:srgbClr val="000000"/>
              </a:buClr>
              <a:buSzPts val="1500"/>
              <a:buAutoNum type="alphaLcPeriod"/>
            </a:pPr>
            <a:r>
              <a:rPr lang="en" sz="2500">
                <a:solidFill>
                  <a:srgbClr val="000000"/>
                </a:solidFill>
              </a:rPr>
              <a:t>Issues with less-resourced languages</a:t>
            </a:r>
            <a:endParaRPr sz="2500">
              <a:solidFill>
                <a:srgbClr val="000000"/>
              </a:solidFill>
            </a:endParaRPr>
          </a:p>
          <a:p>
            <a:pPr indent="-323850" lvl="0" marL="457200" rtl="0" algn="l">
              <a:spcBef>
                <a:spcPts val="0"/>
              </a:spcBef>
              <a:spcAft>
                <a:spcPts val="0"/>
              </a:spcAft>
              <a:buClr>
                <a:srgbClr val="FF0000"/>
              </a:buClr>
              <a:buSzPts val="1500"/>
              <a:buAutoNum type="arabicPeriod"/>
            </a:pPr>
            <a:r>
              <a:rPr lang="en" sz="2900">
                <a:solidFill>
                  <a:srgbClr val="FF0000"/>
                </a:solidFill>
              </a:rPr>
              <a:t>Projecting Heterogeneous Annotations</a:t>
            </a:r>
            <a:endParaRPr sz="2900">
              <a:solidFill>
                <a:srgbClr val="FF0000"/>
              </a:solidFill>
            </a:endParaRPr>
          </a:p>
          <a:p>
            <a:pPr indent="0" lvl="0" marL="0" rtl="0" algn="l">
              <a:spcBef>
                <a:spcPts val="36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0"/>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Combine and project</a:t>
            </a:r>
            <a:endParaRPr/>
          </a:p>
        </p:txBody>
      </p:sp>
      <p:sp>
        <p:nvSpPr>
          <p:cNvPr id="468" name="Google Shape;468;p70"/>
          <p:cNvSpPr txBox="1"/>
          <p:nvPr>
            <p:ph idx="1" type="body"/>
          </p:nvPr>
        </p:nvSpPr>
        <p:spPr>
          <a:xfrm>
            <a:off x="964925" y="1200150"/>
            <a:ext cx="7722000" cy="3394500"/>
          </a:xfrm>
          <a:prstGeom prst="rect">
            <a:avLst/>
          </a:prstGeom>
        </p:spPr>
        <p:txBody>
          <a:bodyPr anchorCtr="0" anchor="t" bIns="45700" lIns="91425" spcFirstLastPara="1" rIns="91425" wrap="square" tIns="45700">
            <a:normAutofit fontScale="92500" lnSpcReduction="10000"/>
          </a:bodyPr>
          <a:lstStyle/>
          <a:p>
            <a:pPr indent="-304958" lvl="0" marL="457200" rtl="0" algn="l">
              <a:spcBef>
                <a:spcPts val="360"/>
              </a:spcBef>
              <a:spcAft>
                <a:spcPts val="0"/>
              </a:spcAft>
              <a:buSzPct val="48148"/>
              <a:buChar char="●"/>
            </a:pPr>
            <a:r>
              <a:rPr lang="en" sz="2700" u="sng">
                <a:solidFill>
                  <a:schemeClr val="hlink"/>
                </a:solidFill>
                <a:hlinkClick r:id="rId3"/>
              </a:rPr>
              <a:t>Spanish NER shared task 2020</a:t>
            </a:r>
            <a:r>
              <a:rPr lang="en" sz="2700"/>
              <a:t>:</a:t>
            </a:r>
            <a:endParaRPr sz="2700"/>
          </a:p>
          <a:p>
            <a:pPr indent="-304958" lvl="1" marL="914400" rtl="0" algn="l">
              <a:spcBef>
                <a:spcPts val="0"/>
              </a:spcBef>
              <a:spcAft>
                <a:spcPts val="0"/>
              </a:spcAft>
              <a:buSzPct val="56521"/>
              <a:buChar char="○"/>
            </a:pPr>
            <a:r>
              <a:rPr lang="en" sz="2300"/>
              <a:t>1M corpus annotated by the Academy of the Spanish Language (RAE)</a:t>
            </a:r>
            <a:endParaRPr sz="2300"/>
          </a:p>
          <a:p>
            <a:pPr indent="0" lvl="0" marL="0" rtl="0" algn="l">
              <a:spcBef>
                <a:spcPts val="360"/>
              </a:spcBef>
              <a:spcAft>
                <a:spcPts val="0"/>
              </a:spcAft>
              <a:buNone/>
            </a:pPr>
            <a:r>
              <a:rPr b="1" lang="en" sz="2300"/>
              <a:t>Our approach:</a:t>
            </a:r>
            <a:endParaRPr b="1" sz="2300"/>
          </a:p>
          <a:p>
            <a:pPr indent="-351948" lvl="0" marL="457200" rtl="0" algn="l">
              <a:spcBef>
                <a:spcPts val="360"/>
              </a:spcBef>
              <a:spcAft>
                <a:spcPts val="0"/>
              </a:spcAft>
              <a:buSzPct val="100000"/>
              <a:buChar char="●"/>
            </a:pPr>
            <a:r>
              <a:rPr b="1" lang="en" sz="2100"/>
              <a:t>Flair LMs</a:t>
            </a:r>
            <a:r>
              <a:rPr lang="en" sz="2100"/>
              <a:t>: </a:t>
            </a:r>
            <a:r>
              <a:rPr lang="en" sz="2100" u="sng">
                <a:solidFill>
                  <a:schemeClr val="hlink"/>
                </a:solidFill>
                <a:hlinkClick r:id="rId4"/>
              </a:rPr>
              <a:t>Oscar corpus</a:t>
            </a:r>
            <a:r>
              <a:rPr lang="en" sz="2100"/>
              <a:t>, Gigaword+Wikipedia</a:t>
            </a:r>
            <a:endParaRPr sz="2100"/>
          </a:p>
          <a:p>
            <a:pPr indent="-351948" lvl="0" marL="457200" rtl="0" algn="l">
              <a:spcBef>
                <a:spcPts val="0"/>
              </a:spcBef>
              <a:spcAft>
                <a:spcPts val="0"/>
              </a:spcAft>
              <a:buSzPct val="100000"/>
              <a:buChar char="●"/>
            </a:pPr>
            <a:r>
              <a:rPr b="1" lang="en" sz="2100"/>
              <a:t>Transformers</a:t>
            </a:r>
            <a:r>
              <a:rPr lang="en" sz="2100"/>
              <a:t>: </a:t>
            </a:r>
            <a:r>
              <a:rPr lang="en" sz="2100"/>
              <a:t>Bertin </a:t>
            </a:r>
            <a:r>
              <a:rPr lang="en" sz="2100"/>
              <a:t>(Gigaword+Wikipedia), XLM-RoBERTa (Common Crawl) and mBERT (Wikipedia + books)</a:t>
            </a:r>
            <a:endParaRPr sz="2100"/>
          </a:p>
          <a:p>
            <a:pPr indent="-363696" lvl="0" marL="457200" rtl="0" algn="l">
              <a:spcBef>
                <a:spcPts val="0"/>
              </a:spcBef>
              <a:spcAft>
                <a:spcPts val="0"/>
              </a:spcAft>
              <a:buSzPct val="109523"/>
              <a:buChar char="●"/>
            </a:pPr>
            <a:r>
              <a:rPr b="1" lang="en" sz="2100"/>
              <a:t>Project annotations </a:t>
            </a:r>
            <a:r>
              <a:rPr lang="en" sz="2100"/>
              <a:t>(various strategies)</a:t>
            </a:r>
            <a:endParaRPr sz="2100"/>
          </a:p>
          <a:p>
            <a:pPr indent="0" lvl="0" marL="0" rtl="0" algn="l">
              <a:spcBef>
                <a:spcPts val="360"/>
              </a:spcBef>
              <a:spcAft>
                <a:spcPts val="0"/>
              </a:spcAft>
              <a:buNone/>
            </a:pPr>
            <a:r>
              <a:rPr lang="en" sz="2300"/>
              <a:t> </a:t>
            </a:r>
            <a:endParaRPr sz="23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1"/>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sz="4000"/>
              <a:t>Experimental Setup</a:t>
            </a:r>
            <a:endParaRPr sz="4000"/>
          </a:p>
        </p:txBody>
      </p:sp>
      <p:sp>
        <p:nvSpPr>
          <p:cNvPr id="474" name="Google Shape;474;p71"/>
          <p:cNvSpPr txBox="1"/>
          <p:nvPr>
            <p:ph idx="1" type="body"/>
          </p:nvPr>
        </p:nvSpPr>
        <p:spPr>
          <a:xfrm>
            <a:off x="964925" y="1200150"/>
            <a:ext cx="7722000" cy="3394500"/>
          </a:xfrm>
          <a:prstGeom prst="rect">
            <a:avLst/>
          </a:prstGeom>
        </p:spPr>
        <p:txBody>
          <a:bodyPr anchorCtr="0" anchor="t" bIns="45700" lIns="91425" spcFirstLastPara="1" rIns="91425" wrap="square" tIns="45700">
            <a:normAutofit lnSpcReduction="20000"/>
          </a:bodyPr>
          <a:lstStyle/>
          <a:p>
            <a:pPr indent="-361950" lvl="0" marL="457200" rtl="0" algn="l">
              <a:spcBef>
                <a:spcPts val="360"/>
              </a:spcBef>
              <a:spcAft>
                <a:spcPts val="0"/>
              </a:spcAft>
              <a:buSzPts val="2100"/>
              <a:buChar char="●"/>
            </a:pPr>
            <a:r>
              <a:rPr b="1" lang="en" sz="2100"/>
              <a:t>Flair pre-trained Spanish LM</a:t>
            </a:r>
            <a:endParaRPr b="1" sz="2100"/>
          </a:p>
          <a:p>
            <a:pPr indent="-361950" lvl="1" marL="914400" rtl="0" algn="l">
              <a:spcBef>
                <a:spcPts val="0"/>
              </a:spcBef>
              <a:spcAft>
                <a:spcPts val="0"/>
              </a:spcAft>
              <a:buSzPts val="2100"/>
              <a:buChar char="○"/>
            </a:pPr>
            <a:r>
              <a:rPr lang="en" sz="2100"/>
              <a:t>Wikipedia</a:t>
            </a:r>
            <a:endParaRPr sz="2100"/>
          </a:p>
          <a:p>
            <a:pPr indent="-361950" lvl="0" marL="457200" rtl="0" algn="l">
              <a:spcBef>
                <a:spcPts val="0"/>
              </a:spcBef>
              <a:spcAft>
                <a:spcPts val="0"/>
              </a:spcAft>
              <a:buSzPts val="2100"/>
              <a:buChar char="●"/>
            </a:pPr>
            <a:r>
              <a:rPr b="1" lang="en" sz="2100"/>
              <a:t>Public pre-trained Transformer LMs:</a:t>
            </a:r>
            <a:endParaRPr b="1" sz="2100"/>
          </a:p>
          <a:p>
            <a:pPr indent="-361950" lvl="1" marL="914400" rtl="0" algn="l">
              <a:spcBef>
                <a:spcPts val="0"/>
              </a:spcBef>
              <a:spcAft>
                <a:spcPts val="0"/>
              </a:spcAft>
              <a:buSzPts val="2100"/>
              <a:buChar char="○"/>
            </a:pPr>
            <a:r>
              <a:rPr lang="en" sz="2100"/>
              <a:t>BETO (various sources)</a:t>
            </a:r>
            <a:endParaRPr sz="2100"/>
          </a:p>
          <a:p>
            <a:pPr indent="-361950" lvl="1" marL="914400" rtl="0" algn="l">
              <a:spcBef>
                <a:spcPts val="0"/>
              </a:spcBef>
              <a:spcAft>
                <a:spcPts val="0"/>
              </a:spcAft>
              <a:buSzPts val="2100"/>
              <a:buChar char="○"/>
            </a:pPr>
            <a:r>
              <a:rPr lang="en" sz="2100"/>
              <a:t>XLM-RoBERTa (Common Crawl 2.5TB)</a:t>
            </a:r>
            <a:endParaRPr sz="2100"/>
          </a:p>
          <a:p>
            <a:pPr indent="-361950" lvl="1" marL="914400" rtl="0" algn="l">
              <a:spcBef>
                <a:spcPts val="0"/>
              </a:spcBef>
              <a:spcAft>
                <a:spcPts val="0"/>
              </a:spcAft>
              <a:buSzPts val="2100"/>
              <a:buChar char="○"/>
            </a:pPr>
            <a:r>
              <a:rPr lang="en" sz="2100"/>
              <a:t>mBERT (Wikipedia + books)</a:t>
            </a:r>
            <a:endParaRPr sz="2100"/>
          </a:p>
          <a:p>
            <a:pPr indent="-374650" lvl="0" marL="457200" rtl="0" algn="l">
              <a:spcBef>
                <a:spcPts val="0"/>
              </a:spcBef>
              <a:spcAft>
                <a:spcPts val="0"/>
              </a:spcAft>
              <a:buSzPts val="2300"/>
              <a:buChar char="●"/>
            </a:pPr>
            <a:r>
              <a:rPr b="1" lang="en" sz="2100"/>
              <a:t>Our own LMs:</a:t>
            </a:r>
            <a:endParaRPr b="1" sz="2100"/>
          </a:p>
          <a:p>
            <a:pPr indent="-361950" lvl="1" marL="914400" rtl="0" algn="l">
              <a:spcBef>
                <a:spcPts val="0"/>
              </a:spcBef>
              <a:spcAft>
                <a:spcPts val="0"/>
              </a:spcAft>
              <a:buSzPts val="2100"/>
              <a:buChar char="○"/>
            </a:pPr>
            <a:r>
              <a:rPr lang="en" sz="2100"/>
              <a:t>Flair-GW: GigaWord + Wikipedia (11GB)</a:t>
            </a:r>
            <a:endParaRPr sz="2100"/>
          </a:p>
          <a:p>
            <a:pPr indent="-361950" lvl="1" marL="914400" rtl="0" algn="l">
              <a:spcBef>
                <a:spcPts val="0"/>
              </a:spcBef>
              <a:spcAft>
                <a:spcPts val="0"/>
              </a:spcAft>
              <a:buSzPts val="2100"/>
              <a:buChar char="○"/>
            </a:pPr>
            <a:r>
              <a:rPr lang="en" sz="2100"/>
              <a:t>Flair-Oscar: Oscar Spanish Corpus (157GB)</a:t>
            </a:r>
            <a:endParaRPr sz="2100"/>
          </a:p>
          <a:p>
            <a:pPr indent="-374650" lvl="0" marL="457200" rtl="0" algn="l">
              <a:spcBef>
                <a:spcPts val="0"/>
              </a:spcBef>
              <a:spcAft>
                <a:spcPts val="0"/>
              </a:spcAft>
              <a:buSzPts val="2300"/>
              <a:buChar char="●"/>
            </a:pPr>
            <a:r>
              <a:rPr b="1" lang="en" sz="2100"/>
              <a:t>Project annotations</a:t>
            </a:r>
            <a:r>
              <a:rPr lang="en" sz="2300"/>
              <a:t> </a:t>
            </a:r>
            <a:endParaRPr sz="23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72"/>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5-1 projections</a:t>
            </a:r>
            <a:endParaRPr/>
          </a:p>
        </p:txBody>
      </p:sp>
      <p:pic>
        <p:nvPicPr>
          <p:cNvPr id="480" name="Google Shape;480;p72"/>
          <p:cNvPicPr preferRelativeResize="0"/>
          <p:nvPr/>
        </p:nvPicPr>
        <p:blipFill>
          <a:blip r:embed="rId3">
            <a:alphaModFix/>
          </a:blip>
          <a:stretch>
            <a:fillRect/>
          </a:stretch>
        </p:blipFill>
        <p:spPr>
          <a:xfrm>
            <a:off x="1371600" y="2663475"/>
            <a:ext cx="433725" cy="389071"/>
          </a:xfrm>
          <a:prstGeom prst="rect">
            <a:avLst/>
          </a:prstGeom>
          <a:noFill/>
          <a:ln>
            <a:noFill/>
          </a:ln>
        </p:spPr>
      </p:pic>
      <p:pic>
        <p:nvPicPr>
          <p:cNvPr id="481" name="Google Shape;481;p72"/>
          <p:cNvPicPr preferRelativeResize="0"/>
          <p:nvPr/>
        </p:nvPicPr>
        <p:blipFill>
          <a:blip r:embed="rId4">
            <a:alphaModFix/>
          </a:blip>
          <a:stretch>
            <a:fillRect/>
          </a:stretch>
        </p:blipFill>
        <p:spPr>
          <a:xfrm>
            <a:off x="2962275" y="3083775"/>
            <a:ext cx="528525" cy="337499"/>
          </a:xfrm>
          <a:prstGeom prst="rect">
            <a:avLst/>
          </a:prstGeom>
          <a:noFill/>
          <a:ln>
            <a:noFill/>
          </a:ln>
        </p:spPr>
      </p:pic>
      <p:pic>
        <p:nvPicPr>
          <p:cNvPr id="482" name="Google Shape;482;p72"/>
          <p:cNvPicPr preferRelativeResize="0"/>
          <p:nvPr/>
        </p:nvPicPr>
        <p:blipFill>
          <a:blip r:embed="rId5">
            <a:alphaModFix/>
          </a:blip>
          <a:stretch>
            <a:fillRect/>
          </a:stretch>
        </p:blipFill>
        <p:spPr>
          <a:xfrm>
            <a:off x="4714875" y="2120550"/>
            <a:ext cx="376231" cy="337500"/>
          </a:xfrm>
          <a:prstGeom prst="rect">
            <a:avLst/>
          </a:prstGeom>
          <a:noFill/>
          <a:ln>
            <a:noFill/>
          </a:ln>
        </p:spPr>
      </p:pic>
      <p:sp>
        <p:nvSpPr>
          <p:cNvPr id="483" name="Google Shape;483;p72"/>
          <p:cNvSpPr txBox="1"/>
          <p:nvPr/>
        </p:nvSpPr>
        <p:spPr>
          <a:xfrm>
            <a:off x="1858725" y="2842938"/>
            <a:ext cx="1170300" cy="21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fine-tune</a:t>
            </a:r>
            <a:endParaRPr/>
          </a:p>
        </p:txBody>
      </p:sp>
      <p:sp>
        <p:nvSpPr>
          <p:cNvPr id="484" name="Google Shape;484;p72"/>
          <p:cNvSpPr txBox="1"/>
          <p:nvPr/>
        </p:nvSpPr>
        <p:spPr>
          <a:xfrm>
            <a:off x="3695700" y="2849763"/>
            <a:ext cx="1170300" cy="21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predict</a:t>
            </a:r>
            <a:endParaRPr/>
          </a:p>
        </p:txBody>
      </p:sp>
      <p:sp>
        <p:nvSpPr>
          <p:cNvPr id="485" name="Google Shape;485;p72"/>
          <p:cNvSpPr txBox="1"/>
          <p:nvPr/>
        </p:nvSpPr>
        <p:spPr>
          <a:xfrm>
            <a:off x="5966225" y="1761525"/>
            <a:ext cx="2153700" cy="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t>projected</a:t>
            </a:r>
            <a:r>
              <a:rPr lang="en" sz="1600"/>
              <a:t> prediction</a:t>
            </a:r>
            <a:endParaRPr sz="1600"/>
          </a:p>
          <a:p>
            <a:pPr indent="0" lvl="0" marL="0" rtl="0" algn="l">
              <a:spcBef>
                <a:spcPts val="0"/>
              </a:spcBef>
              <a:spcAft>
                <a:spcPts val="0"/>
              </a:spcAft>
              <a:buNone/>
            </a:pPr>
            <a:r>
              <a:t/>
            </a:r>
            <a:endParaRPr sz="1600"/>
          </a:p>
        </p:txBody>
      </p:sp>
      <p:sp>
        <p:nvSpPr>
          <p:cNvPr id="486" name="Google Shape;486;p72"/>
          <p:cNvSpPr txBox="1"/>
          <p:nvPr/>
        </p:nvSpPr>
        <p:spPr>
          <a:xfrm>
            <a:off x="4366025" y="1761525"/>
            <a:ext cx="1785900" cy="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t>predicted</a:t>
            </a:r>
            <a:r>
              <a:rPr lang="en" sz="1600"/>
              <a:t> data</a:t>
            </a:r>
            <a:endParaRPr sz="1600"/>
          </a:p>
        </p:txBody>
      </p:sp>
      <p:sp>
        <p:nvSpPr>
          <p:cNvPr id="487" name="Google Shape;487;p72"/>
          <p:cNvSpPr txBox="1"/>
          <p:nvPr/>
        </p:nvSpPr>
        <p:spPr>
          <a:xfrm>
            <a:off x="2765825" y="1761525"/>
            <a:ext cx="1341900" cy="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NER models</a:t>
            </a:r>
            <a:endParaRPr sz="1600"/>
          </a:p>
        </p:txBody>
      </p:sp>
      <p:sp>
        <p:nvSpPr>
          <p:cNvPr id="488" name="Google Shape;488;p72"/>
          <p:cNvSpPr txBox="1"/>
          <p:nvPr/>
        </p:nvSpPr>
        <p:spPr>
          <a:xfrm>
            <a:off x="1165625" y="1761525"/>
            <a:ext cx="1341900" cy="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LM</a:t>
            </a:r>
            <a:r>
              <a:rPr lang="en" sz="1600"/>
              <a:t> sources</a:t>
            </a:r>
            <a:endParaRPr sz="1600"/>
          </a:p>
        </p:txBody>
      </p:sp>
      <p:pic>
        <p:nvPicPr>
          <p:cNvPr id="489" name="Google Shape;489;p72"/>
          <p:cNvPicPr preferRelativeResize="0"/>
          <p:nvPr/>
        </p:nvPicPr>
        <p:blipFill>
          <a:blip r:embed="rId3">
            <a:alphaModFix/>
          </a:blip>
          <a:stretch>
            <a:fillRect/>
          </a:stretch>
        </p:blipFill>
        <p:spPr>
          <a:xfrm>
            <a:off x="1371600" y="2130075"/>
            <a:ext cx="433737" cy="389087"/>
          </a:xfrm>
          <a:prstGeom prst="rect">
            <a:avLst/>
          </a:prstGeom>
          <a:noFill/>
          <a:ln>
            <a:noFill/>
          </a:ln>
        </p:spPr>
      </p:pic>
      <p:pic>
        <p:nvPicPr>
          <p:cNvPr id="490" name="Google Shape;490;p72"/>
          <p:cNvPicPr preferRelativeResize="0"/>
          <p:nvPr/>
        </p:nvPicPr>
        <p:blipFill>
          <a:blip r:embed="rId3">
            <a:alphaModFix/>
          </a:blip>
          <a:stretch>
            <a:fillRect/>
          </a:stretch>
        </p:blipFill>
        <p:spPr>
          <a:xfrm>
            <a:off x="1371600" y="3120675"/>
            <a:ext cx="433725" cy="389071"/>
          </a:xfrm>
          <a:prstGeom prst="rect">
            <a:avLst/>
          </a:prstGeom>
          <a:noFill/>
          <a:ln>
            <a:noFill/>
          </a:ln>
        </p:spPr>
      </p:pic>
      <p:pic>
        <p:nvPicPr>
          <p:cNvPr id="491" name="Google Shape;491;p72"/>
          <p:cNvPicPr preferRelativeResize="0"/>
          <p:nvPr/>
        </p:nvPicPr>
        <p:blipFill>
          <a:blip r:embed="rId3">
            <a:alphaModFix/>
          </a:blip>
          <a:stretch>
            <a:fillRect/>
          </a:stretch>
        </p:blipFill>
        <p:spPr>
          <a:xfrm>
            <a:off x="1371600" y="3730275"/>
            <a:ext cx="433725" cy="389071"/>
          </a:xfrm>
          <a:prstGeom prst="rect">
            <a:avLst/>
          </a:prstGeom>
          <a:noFill/>
          <a:ln>
            <a:noFill/>
          </a:ln>
        </p:spPr>
      </p:pic>
      <p:pic>
        <p:nvPicPr>
          <p:cNvPr id="492" name="Google Shape;492;p72"/>
          <p:cNvPicPr preferRelativeResize="0"/>
          <p:nvPr/>
        </p:nvPicPr>
        <p:blipFill>
          <a:blip r:embed="rId4">
            <a:alphaModFix/>
          </a:blip>
          <a:stretch>
            <a:fillRect/>
          </a:stretch>
        </p:blipFill>
        <p:spPr>
          <a:xfrm>
            <a:off x="2962275" y="3540975"/>
            <a:ext cx="528525" cy="337499"/>
          </a:xfrm>
          <a:prstGeom prst="rect">
            <a:avLst/>
          </a:prstGeom>
          <a:noFill/>
          <a:ln>
            <a:noFill/>
          </a:ln>
        </p:spPr>
      </p:pic>
      <p:pic>
        <p:nvPicPr>
          <p:cNvPr id="493" name="Google Shape;493;p72"/>
          <p:cNvPicPr preferRelativeResize="0"/>
          <p:nvPr/>
        </p:nvPicPr>
        <p:blipFill>
          <a:blip r:embed="rId4">
            <a:alphaModFix/>
          </a:blip>
          <a:stretch>
            <a:fillRect/>
          </a:stretch>
        </p:blipFill>
        <p:spPr>
          <a:xfrm>
            <a:off x="2962275" y="3998175"/>
            <a:ext cx="528525" cy="337499"/>
          </a:xfrm>
          <a:prstGeom prst="rect">
            <a:avLst/>
          </a:prstGeom>
          <a:noFill/>
          <a:ln>
            <a:noFill/>
          </a:ln>
        </p:spPr>
      </p:pic>
      <p:pic>
        <p:nvPicPr>
          <p:cNvPr id="494" name="Google Shape;494;p72"/>
          <p:cNvPicPr preferRelativeResize="0"/>
          <p:nvPr/>
        </p:nvPicPr>
        <p:blipFill>
          <a:blip r:embed="rId4">
            <a:alphaModFix/>
          </a:blip>
          <a:stretch>
            <a:fillRect/>
          </a:stretch>
        </p:blipFill>
        <p:spPr>
          <a:xfrm>
            <a:off x="2962275" y="2626575"/>
            <a:ext cx="528525" cy="337499"/>
          </a:xfrm>
          <a:prstGeom prst="rect">
            <a:avLst/>
          </a:prstGeom>
          <a:noFill/>
          <a:ln>
            <a:noFill/>
          </a:ln>
        </p:spPr>
      </p:pic>
      <p:pic>
        <p:nvPicPr>
          <p:cNvPr id="495" name="Google Shape;495;p72"/>
          <p:cNvPicPr preferRelativeResize="0"/>
          <p:nvPr/>
        </p:nvPicPr>
        <p:blipFill>
          <a:blip r:embed="rId4">
            <a:alphaModFix/>
          </a:blip>
          <a:stretch>
            <a:fillRect/>
          </a:stretch>
        </p:blipFill>
        <p:spPr>
          <a:xfrm>
            <a:off x="2962275" y="2169375"/>
            <a:ext cx="528525" cy="337499"/>
          </a:xfrm>
          <a:prstGeom prst="rect">
            <a:avLst/>
          </a:prstGeom>
          <a:noFill/>
          <a:ln>
            <a:noFill/>
          </a:ln>
        </p:spPr>
      </p:pic>
      <p:pic>
        <p:nvPicPr>
          <p:cNvPr id="496" name="Google Shape;496;p72"/>
          <p:cNvPicPr preferRelativeResize="0"/>
          <p:nvPr/>
        </p:nvPicPr>
        <p:blipFill>
          <a:blip r:embed="rId5">
            <a:alphaModFix/>
          </a:blip>
          <a:stretch>
            <a:fillRect/>
          </a:stretch>
        </p:blipFill>
        <p:spPr>
          <a:xfrm>
            <a:off x="4714875" y="2577750"/>
            <a:ext cx="376231" cy="337500"/>
          </a:xfrm>
          <a:prstGeom prst="rect">
            <a:avLst/>
          </a:prstGeom>
          <a:noFill/>
          <a:ln>
            <a:noFill/>
          </a:ln>
        </p:spPr>
      </p:pic>
      <p:pic>
        <p:nvPicPr>
          <p:cNvPr id="497" name="Google Shape;497;p72"/>
          <p:cNvPicPr preferRelativeResize="0"/>
          <p:nvPr/>
        </p:nvPicPr>
        <p:blipFill>
          <a:blip r:embed="rId5">
            <a:alphaModFix/>
          </a:blip>
          <a:stretch>
            <a:fillRect/>
          </a:stretch>
        </p:blipFill>
        <p:spPr>
          <a:xfrm>
            <a:off x="4714875" y="3034950"/>
            <a:ext cx="376231" cy="337500"/>
          </a:xfrm>
          <a:prstGeom prst="rect">
            <a:avLst/>
          </a:prstGeom>
          <a:noFill/>
          <a:ln>
            <a:noFill/>
          </a:ln>
        </p:spPr>
      </p:pic>
      <p:pic>
        <p:nvPicPr>
          <p:cNvPr id="498" name="Google Shape;498;p72"/>
          <p:cNvPicPr preferRelativeResize="0"/>
          <p:nvPr/>
        </p:nvPicPr>
        <p:blipFill>
          <a:blip r:embed="rId5">
            <a:alphaModFix/>
          </a:blip>
          <a:stretch>
            <a:fillRect/>
          </a:stretch>
        </p:blipFill>
        <p:spPr>
          <a:xfrm>
            <a:off x="4714875" y="3492150"/>
            <a:ext cx="376231" cy="337500"/>
          </a:xfrm>
          <a:prstGeom prst="rect">
            <a:avLst/>
          </a:prstGeom>
          <a:noFill/>
          <a:ln>
            <a:noFill/>
          </a:ln>
        </p:spPr>
      </p:pic>
      <p:pic>
        <p:nvPicPr>
          <p:cNvPr id="499" name="Google Shape;499;p72"/>
          <p:cNvPicPr preferRelativeResize="0"/>
          <p:nvPr/>
        </p:nvPicPr>
        <p:blipFill>
          <a:blip r:embed="rId5">
            <a:alphaModFix/>
          </a:blip>
          <a:stretch>
            <a:fillRect/>
          </a:stretch>
        </p:blipFill>
        <p:spPr>
          <a:xfrm>
            <a:off x="4714875" y="3949350"/>
            <a:ext cx="376231" cy="337500"/>
          </a:xfrm>
          <a:prstGeom prst="rect">
            <a:avLst/>
          </a:prstGeom>
          <a:noFill/>
          <a:ln>
            <a:noFill/>
          </a:ln>
        </p:spPr>
      </p:pic>
      <p:pic>
        <p:nvPicPr>
          <p:cNvPr id="500" name="Google Shape;500;p72"/>
          <p:cNvPicPr preferRelativeResize="0"/>
          <p:nvPr/>
        </p:nvPicPr>
        <p:blipFill>
          <a:blip r:embed="rId5">
            <a:alphaModFix/>
          </a:blip>
          <a:stretch>
            <a:fillRect/>
          </a:stretch>
        </p:blipFill>
        <p:spPr>
          <a:xfrm>
            <a:off x="6619875" y="2806350"/>
            <a:ext cx="376231" cy="337500"/>
          </a:xfrm>
          <a:prstGeom prst="rect">
            <a:avLst/>
          </a:prstGeom>
          <a:noFill/>
          <a:ln>
            <a:noFill/>
          </a:ln>
        </p:spPr>
      </p:pic>
      <p:cxnSp>
        <p:nvCxnSpPr>
          <p:cNvPr id="501" name="Google Shape;501;p72"/>
          <p:cNvCxnSpPr>
            <a:stCxn id="482" idx="3"/>
            <a:endCxn id="500" idx="1"/>
          </p:cNvCxnSpPr>
          <p:nvPr/>
        </p:nvCxnSpPr>
        <p:spPr>
          <a:xfrm>
            <a:off x="5091106" y="2289300"/>
            <a:ext cx="1528800" cy="685800"/>
          </a:xfrm>
          <a:prstGeom prst="straightConnector1">
            <a:avLst/>
          </a:prstGeom>
          <a:noFill/>
          <a:ln cap="flat" cmpd="sng" w="9525">
            <a:solidFill>
              <a:schemeClr val="dk2"/>
            </a:solidFill>
            <a:prstDash val="solid"/>
            <a:round/>
            <a:headEnd len="med" w="med" type="none"/>
            <a:tailEnd len="med" w="med" type="triangle"/>
          </a:ln>
        </p:spPr>
      </p:cxnSp>
      <p:cxnSp>
        <p:nvCxnSpPr>
          <p:cNvPr id="502" name="Google Shape;502;p72"/>
          <p:cNvCxnSpPr>
            <a:stCxn id="496" idx="3"/>
            <a:endCxn id="500" idx="1"/>
          </p:cNvCxnSpPr>
          <p:nvPr/>
        </p:nvCxnSpPr>
        <p:spPr>
          <a:xfrm>
            <a:off x="5091106" y="2746500"/>
            <a:ext cx="1528800" cy="228600"/>
          </a:xfrm>
          <a:prstGeom prst="straightConnector1">
            <a:avLst/>
          </a:prstGeom>
          <a:noFill/>
          <a:ln cap="flat" cmpd="sng" w="9525">
            <a:solidFill>
              <a:schemeClr val="dk2"/>
            </a:solidFill>
            <a:prstDash val="solid"/>
            <a:round/>
            <a:headEnd len="med" w="med" type="none"/>
            <a:tailEnd len="med" w="med" type="triangle"/>
          </a:ln>
        </p:spPr>
      </p:cxnSp>
      <p:cxnSp>
        <p:nvCxnSpPr>
          <p:cNvPr id="503" name="Google Shape;503;p72"/>
          <p:cNvCxnSpPr>
            <a:endCxn id="500" idx="1"/>
          </p:cNvCxnSpPr>
          <p:nvPr/>
        </p:nvCxnSpPr>
        <p:spPr>
          <a:xfrm flipH="1" rot="10800000">
            <a:off x="5091075" y="2975100"/>
            <a:ext cx="1528800" cy="228600"/>
          </a:xfrm>
          <a:prstGeom prst="straightConnector1">
            <a:avLst/>
          </a:prstGeom>
          <a:noFill/>
          <a:ln cap="flat" cmpd="sng" w="9525">
            <a:solidFill>
              <a:schemeClr val="dk2"/>
            </a:solidFill>
            <a:prstDash val="solid"/>
            <a:round/>
            <a:headEnd len="med" w="med" type="none"/>
            <a:tailEnd len="med" w="med" type="triangle"/>
          </a:ln>
        </p:spPr>
      </p:cxnSp>
      <p:cxnSp>
        <p:nvCxnSpPr>
          <p:cNvPr id="504" name="Google Shape;504;p72"/>
          <p:cNvCxnSpPr>
            <a:endCxn id="500" idx="1"/>
          </p:cNvCxnSpPr>
          <p:nvPr/>
        </p:nvCxnSpPr>
        <p:spPr>
          <a:xfrm flipH="1" rot="10800000">
            <a:off x="5091075" y="2975100"/>
            <a:ext cx="1528800" cy="685800"/>
          </a:xfrm>
          <a:prstGeom prst="straightConnector1">
            <a:avLst/>
          </a:prstGeom>
          <a:noFill/>
          <a:ln cap="flat" cmpd="sng" w="9525">
            <a:solidFill>
              <a:schemeClr val="dk2"/>
            </a:solidFill>
            <a:prstDash val="solid"/>
            <a:round/>
            <a:headEnd len="med" w="med" type="none"/>
            <a:tailEnd len="med" w="med" type="triangle"/>
          </a:ln>
        </p:spPr>
      </p:cxnSp>
      <p:cxnSp>
        <p:nvCxnSpPr>
          <p:cNvPr id="505" name="Google Shape;505;p72"/>
          <p:cNvCxnSpPr>
            <a:endCxn id="500" idx="1"/>
          </p:cNvCxnSpPr>
          <p:nvPr/>
        </p:nvCxnSpPr>
        <p:spPr>
          <a:xfrm flipH="1" rot="10800000">
            <a:off x="5091075" y="2975100"/>
            <a:ext cx="1528800" cy="1143000"/>
          </a:xfrm>
          <a:prstGeom prst="straightConnector1">
            <a:avLst/>
          </a:prstGeom>
          <a:noFill/>
          <a:ln cap="flat" cmpd="sng" w="9525">
            <a:solidFill>
              <a:schemeClr val="dk2"/>
            </a:solidFill>
            <a:prstDash val="solid"/>
            <a:round/>
            <a:headEnd len="med" w="med" type="none"/>
            <a:tailEnd len="med" w="med" type="triangle"/>
          </a:ln>
        </p:spPr>
      </p:cxnSp>
      <p:sp>
        <p:nvSpPr>
          <p:cNvPr id="506" name="Google Shape;506;p72"/>
          <p:cNvSpPr txBox="1"/>
          <p:nvPr/>
        </p:nvSpPr>
        <p:spPr>
          <a:xfrm>
            <a:off x="1463725" y="4261725"/>
            <a:ext cx="2093400" cy="50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mBERT, XLM-R, Flair...</a:t>
            </a:r>
            <a:endParaRPr>
              <a:latin typeface="Lato"/>
              <a:ea typeface="Lato"/>
              <a:cs typeface="Lato"/>
              <a:sym typeface="Lat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73"/>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Projecting Annotations</a:t>
            </a:r>
            <a:endParaRPr/>
          </a:p>
        </p:txBody>
      </p:sp>
      <p:graphicFrame>
        <p:nvGraphicFramePr>
          <p:cNvPr id="512" name="Google Shape;512;p73"/>
          <p:cNvGraphicFramePr/>
          <p:nvPr/>
        </p:nvGraphicFramePr>
        <p:xfrm>
          <a:off x="1606700" y="1310950"/>
          <a:ext cx="3000000" cy="3000000"/>
        </p:xfrm>
        <a:graphic>
          <a:graphicData uri="http://schemas.openxmlformats.org/drawingml/2006/table">
            <a:tbl>
              <a:tblPr>
                <a:noFill/>
                <a:tableStyleId>{2D3B3B37-40AA-47E9-9ED6-5B5B191978EE}</a:tableStyleId>
              </a:tblPr>
              <a:tblGrid>
                <a:gridCol w="1809750"/>
                <a:gridCol w="3183525"/>
              </a:tblGrid>
              <a:tr h="381000">
                <a:tc>
                  <a:txBody>
                    <a:bodyPr/>
                    <a:lstStyle/>
                    <a:p>
                      <a:pPr indent="0" lvl="0" marL="0" rtl="0" algn="l">
                        <a:spcBef>
                          <a:spcPts val="0"/>
                        </a:spcBef>
                        <a:spcAft>
                          <a:spcPts val="0"/>
                        </a:spcAft>
                        <a:buNone/>
                      </a:pPr>
                      <a:r>
                        <a:rPr lang="en"/>
                        <a:t>Condition</a:t>
                      </a:r>
                      <a:endParaRPr/>
                    </a:p>
                  </a:txBody>
                  <a:tcPr marT="91425" marB="91425" marR="91425" marL="91425"/>
                </a:tc>
                <a:tc>
                  <a:txBody>
                    <a:bodyPr/>
                    <a:lstStyle/>
                    <a:p>
                      <a:pPr indent="0" lvl="0" marL="0" rtl="0" algn="l">
                        <a:spcBef>
                          <a:spcPts val="0"/>
                        </a:spcBef>
                        <a:spcAft>
                          <a:spcPts val="0"/>
                        </a:spcAft>
                        <a:buNone/>
                      </a:pPr>
                      <a:r>
                        <a:rPr lang="en"/>
                        <a:t>Decision</a:t>
                      </a:r>
                      <a:endParaRPr/>
                    </a:p>
                  </a:txBody>
                  <a:tcPr marT="91425" marB="91425" marR="91425" marL="91425"/>
                </a:tc>
              </a:tr>
              <a:tr h="381000">
                <a:tc>
                  <a:txBody>
                    <a:bodyPr/>
                    <a:lstStyle/>
                    <a:p>
                      <a:pPr indent="0" lvl="0" marL="0" rtl="0" algn="l">
                        <a:spcBef>
                          <a:spcPts val="0"/>
                        </a:spcBef>
                        <a:spcAft>
                          <a:spcPts val="0"/>
                        </a:spcAft>
                        <a:buNone/>
                      </a:pPr>
                      <a:r>
                        <a:rPr lang="en"/>
                        <a:t>4 &gt; agreement</a:t>
                      </a:r>
                      <a:endParaRPr/>
                    </a:p>
                  </a:txBody>
                  <a:tcPr marT="91425" marB="91425" marR="91425" marL="91425"/>
                </a:tc>
                <a:tc>
                  <a:txBody>
                    <a:bodyPr/>
                    <a:lstStyle/>
                    <a:p>
                      <a:pPr indent="0" lvl="0" marL="0" rtl="0" algn="l">
                        <a:spcBef>
                          <a:spcPts val="0"/>
                        </a:spcBef>
                        <a:spcAft>
                          <a:spcPts val="0"/>
                        </a:spcAft>
                        <a:buNone/>
                      </a:pPr>
                      <a:r>
                        <a:rPr lang="en"/>
                        <a:t>Keep Label</a:t>
                      </a:r>
                      <a:endParaRPr/>
                    </a:p>
                  </a:txBody>
                  <a:tcPr marT="91425" marB="91425" marR="91425" marL="91425"/>
                </a:tc>
              </a:tr>
              <a:tr h="381000">
                <a:tc>
                  <a:txBody>
                    <a:bodyPr/>
                    <a:lstStyle/>
                    <a:p>
                      <a:pPr indent="0" lvl="0" marL="0" rtl="0" algn="l">
                        <a:spcBef>
                          <a:spcPts val="0"/>
                        </a:spcBef>
                        <a:spcAft>
                          <a:spcPts val="0"/>
                        </a:spcAft>
                        <a:buNone/>
                      </a:pPr>
                      <a:r>
                        <a:rPr lang="en"/>
                        <a:t>=&lt; 3 agreement</a:t>
                      </a:r>
                      <a:endParaRPr/>
                    </a:p>
                  </a:txBody>
                  <a:tcPr marT="91425" marB="91425" marR="91425" marL="91425"/>
                </a:tc>
                <a:tc>
                  <a:txBody>
                    <a:bodyPr/>
                    <a:lstStyle/>
                    <a:p>
                      <a:pPr indent="0" lvl="0" marL="0" rtl="0" algn="l">
                        <a:spcBef>
                          <a:spcPts val="0"/>
                        </a:spcBef>
                        <a:spcAft>
                          <a:spcPts val="0"/>
                        </a:spcAft>
                        <a:buNone/>
                      </a:pPr>
                      <a:r>
                        <a:rPr lang="en"/>
                        <a:t>Backoff:</a:t>
                      </a:r>
                      <a:endParaRPr/>
                    </a:p>
                  </a:txBody>
                  <a:tcPr marT="91425" marB="91425" marR="91425" marL="91425"/>
                </a:tc>
              </a:tr>
              <a:tr h="381000">
                <a:tc>
                  <a:txBody>
                    <a:bodyPr/>
                    <a:lstStyle/>
                    <a:p>
                      <a:pPr indent="0" lvl="0" marL="0" rtl="0" algn="l">
                        <a:spcBef>
                          <a:spcPts val="0"/>
                        </a:spcBef>
                        <a:spcAft>
                          <a:spcPts val="0"/>
                        </a:spcAft>
                        <a:buNone/>
                      </a:pPr>
                      <a:r>
                        <a:t/>
                      </a:r>
                      <a:endParaRPr/>
                    </a:p>
                  </a:txBody>
                  <a:tcPr marT="91425" marB="91425" marR="91425" marL="91425"/>
                </a:tc>
                <a:tc>
                  <a:txBody>
                    <a:bodyPr/>
                    <a:lstStyle/>
                    <a:p>
                      <a:pPr indent="-317500" lvl="0" marL="457200" rtl="0" algn="l">
                        <a:spcBef>
                          <a:spcPts val="0"/>
                        </a:spcBef>
                        <a:spcAft>
                          <a:spcPts val="0"/>
                        </a:spcAft>
                        <a:buSzPts val="1400"/>
                        <a:buAutoNum type="arabicPeriod"/>
                      </a:pPr>
                      <a:r>
                        <a:rPr lang="en"/>
                        <a:t>No Prediction (O)</a:t>
                      </a:r>
                      <a:endParaRPr/>
                    </a:p>
                    <a:p>
                      <a:pPr indent="-317500" lvl="0" marL="457200" rtl="0" algn="l">
                        <a:spcBef>
                          <a:spcPts val="0"/>
                        </a:spcBef>
                        <a:spcAft>
                          <a:spcPts val="0"/>
                        </a:spcAft>
                        <a:buSzPts val="1400"/>
                        <a:buAutoNum type="arabicPeriod"/>
                      </a:pPr>
                      <a:r>
                        <a:rPr lang="en"/>
                        <a:t>Trust one system</a:t>
                      </a:r>
                      <a:endParaRPr/>
                    </a:p>
                    <a:p>
                      <a:pPr indent="-317500" lvl="0" marL="457200" rtl="0" algn="l">
                        <a:spcBef>
                          <a:spcPts val="0"/>
                        </a:spcBef>
                        <a:spcAft>
                          <a:spcPts val="0"/>
                        </a:spcAft>
                        <a:buSzPts val="1400"/>
                        <a:buAutoNum type="arabicPeriod"/>
                      </a:pPr>
                      <a:r>
                        <a:rPr lang="en"/>
                        <a:t>Use probability scores</a:t>
                      </a:r>
                      <a:endParaRPr/>
                    </a:p>
                  </a:txBody>
                  <a:tcPr marT="91425" marB="91425" marR="91425" marL="91425"/>
                </a:tc>
              </a:tr>
            </a:tbl>
          </a:graphicData>
        </a:graphic>
      </p:graphicFrame>
      <p:sp>
        <p:nvSpPr>
          <p:cNvPr id="513" name="Google Shape;513;p73"/>
          <p:cNvSpPr txBox="1"/>
          <p:nvPr/>
        </p:nvSpPr>
        <p:spPr>
          <a:xfrm>
            <a:off x="1512800" y="3566650"/>
            <a:ext cx="6214800" cy="80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latin typeface="Lato"/>
                <a:ea typeface="Lato"/>
                <a:cs typeface="Lato"/>
                <a:sym typeface="Lato"/>
              </a:rPr>
              <a:t>&gt; 1.5 F1 score improvement over best individual system</a:t>
            </a:r>
            <a:endParaRPr b="1" sz="1800">
              <a:solidFill>
                <a:srgbClr val="FF0000"/>
              </a:solidFill>
              <a:latin typeface="Lato"/>
              <a:ea typeface="Lato"/>
              <a:cs typeface="Lato"/>
              <a:sym typeface="Lato"/>
            </a:endParaRPr>
          </a:p>
          <a:p>
            <a:pPr indent="0" lvl="0" marL="0" rtl="0" algn="l">
              <a:spcBef>
                <a:spcPts val="0"/>
              </a:spcBef>
              <a:spcAft>
                <a:spcPts val="0"/>
              </a:spcAft>
              <a:buNone/>
            </a:pPr>
            <a:r>
              <a:t/>
            </a:r>
            <a:endParaRPr b="1" sz="1800">
              <a:solidFill>
                <a:srgbClr val="FF0000"/>
              </a:solidFill>
              <a:latin typeface="Lato"/>
              <a:ea typeface="Lato"/>
              <a:cs typeface="Lato"/>
              <a:sym typeface="Lato"/>
            </a:endParaRPr>
          </a:p>
          <a:p>
            <a:pPr indent="0" lvl="0" marL="0" rtl="0" algn="l">
              <a:spcBef>
                <a:spcPts val="0"/>
              </a:spcBef>
              <a:spcAft>
                <a:spcPts val="0"/>
              </a:spcAft>
              <a:buNone/>
            </a:pPr>
            <a:r>
              <a:rPr b="1" lang="en" sz="1800">
                <a:latin typeface="Lato"/>
                <a:ea typeface="Lato"/>
                <a:cs typeface="Lato"/>
                <a:sym typeface="Lato"/>
              </a:rPr>
              <a:t>Heterogeneity of systems/sources crucial</a:t>
            </a:r>
            <a:endParaRPr b="1" sz="1800">
              <a:latin typeface="Lato"/>
              <a:ea typeface="Lato"/>
              <a:cs typeface="Lato"/>
              <a:sym typeface="Lat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74"/>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sz="3900"/>
              <a:t>Results</a:t>
            </a:r>
            <a:endParaRPr sz="3900"/>
          </a:p>
        </p:txBody>
      </p:sp>
      <p:pic>
        <p:nvPicPr>
          <p:cNvPr id="519" name="Google Shape;519;p74"/>
          <p:cNvPicPr preferRelativeResize="0"/>
          <p:nvPr/>
        </p:nvPicPr>
        <p:blipFill>
          <a:blip r:embed="rId3">
            <a:alphaModFix/>
          </a:blip>
          <a:stretch>
            <a:fillRect/>
          </a:stretch>
        </p:blipFill>
        <p:spPr>
          <a:xfrm>
            <a:off x="914400" y="910976"/>
            <a:ext cx="7549201" cy="3034425"/>
          </a:xfrm>
          <a:prstGeom prst="rect">
            <a:avLst/>
          </a:prstGeom>
          <a:noFill/>
          <a:ln>
            <a:noFill/>
          </a:ln>
        </p:spPr>
      </p:pic>
      <p:sp>
        <p:nvSpPr>
          <p:cNvPr id="520" name="Google Shape;520;p74"/>
          <p:cNvSpPr txBox="1"/>
          <p:nvPr/>
        </p:nvSpPr>
        <p:spPr>
          <a:xfrm>
            <a:off x="1066800" y="4495800"/>
            <a:ext cx="6579300" cy="5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latin typeface="Lato"/>
                <a:ea typeface="Lato"/>
                <a:cs typeface="Lato"/>
                <a:sym typeface="Lato"/>
              </a:rPr>
              <a:t>&gt; 1.3 F1 score improvement over best individual system</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sz="3600"/>
              <a:t>Crosslingual timelines (SOTA)</a:t>
            </a:r>
            <a:endParaRPr sz="3600"/>
          </a:p>
        </p:txBody>
      </p:sp>
      <p:pic>
        <p:nvPicPr>
          <p:cNvPr id="113" name="Google Shape;113;p21"/>
          <p:cNvPicPr preferRelativeResize="0"/>
          <p:nvPr/>
        </p:nvPicPr>
        <p:blipFill>
          <a:blip r:embed="rId3">
            <a:alphaModFix/>
          </a:blip>
          <a:stretch>
            <a:fillRect/>
          </a:stretch>
        </p:blipFill>
        <p:spPr>
          <a:xfrm>
            <a:off x="1086451" y="1590248"/>
            <a:ext cx="6486225" cy="2039850"/>
          </a:xfrm>
          <a:prstGeom prst="rect">
            <a:avLst/>
          </a:prstGeom>
          <a:noFill/>
          <a:ln>
            <a:noFill/>
          </a:ln>
        </p:spPr>
      </p:pic>
      <p:sp>
        <p:nvSpPr>
          <p:cNvPr id="114" name="Google Shape;114;p21"/>
          <p:cNvSpPr txBox="1"/>
          <p:nvPr/>
        </p:nvSpPr>
        <p:spPr>
          <a:xfrm>
            <a:off x="314000" y="4618825"/>
            <a:ext cx="36942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Laparra et al. (2017)</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75"/>
          <p:cNvSpPr txBox="1"/>
          <p:nvPr>
            <p:ph type="title"/>
          </p:nvPr>
        </p:nvSpPr>
        <p:spPr>
          <a:xfrm>
            <a:off x="345775" y="1737878"/>
            <a:ext cx="8229600" cy="85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Mila esker!</a:t>
            </a:r>
            <a:endParaRPr/>
          </a:p>
          <a:p>
            <a:pPr indent="0" lvl="0" marL="0" rtl="0" algn="l">
              <a:spcBef>
                <a:spcPts val="0"/>
              </a:spcBef>
              <a:spcAft>
                <a:spcPts val="0"/>
              </a:spcAft>
              <a:buNone/>
            </a:pPr>
            <a:r>
              <a:rPr lang="en"/>
              <a:t>Thanks!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76"/>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References</a:t>
            </a:r>
            <a:endParaRPr/>
          </a:p>
        </p:txBody>
      </p:sp>
      <p:sp>
        <p:nvSpPr>
          <p:cNvPr id="531" name="Google Shape;531;p76"/>
          <p:cNvSpPr txBox="1"/>
          <p:nvPr>
            <p:ph idx="1" type="body"/>
          </p:nvPr>
        </p:nvSpPr>
        <p:spPr>
          <a:xfrm>
            <a:off x="844375" y="1200150"/>
            <a:ext cx="7766100" cy="3394500"/>
          </a:xfrm>
          <a:prstGeom prst="rect">
            <a:avLst/>
          </a:prstGeom>
        </p:spPr>
        <p:txBody>
          <a:bodyPr anchorCtr="0" anchor="t" bIns="45700" lIns="91425" spcFirstLastPara="1" rIns="91425" wrap="square" tIns="45700">
            <a:normAutofit fontScale="85000" lnSpcReduction="10000"/>
          </a:bodyPr>
          <a:lstStyle/>
          <a:p>
            <a:pPr indent="-325755" lvl="0" marL="457200" rtl="0" algn="l">
              <a:spcBef>
                <a:spcPts val="360"/>
              </a:spcBef>
              <a:spcAft>
                <a:spcPts val="0"/>
              </a:spcAft>
              <a:buSzPct val="100000"/>
              <a:buChar char="●"/>
            </a:pPr>
            <a:r>
              <a:rPr lang="en" sz="1800"/>
              <a:t>Rodrigo Agerri, Iñaki San Vicente, Jon Ander Campos, Ander Barrena, Xabier Saralegi, Aitor Soroa and Eneko Agirre (2020). </a:t>
            </a:r>
            <a:r>
              <a:rPr lang="en" sz="1800" u="sng">
                <a:solidFill>
                  <a:schemeClr val="hlink"/>
                </a:solidFill>
                <a:hlinkClick r:id="rId3"/>
              </a:rPr>
              <a:t>Give your Text Representation Models some Love: the Case for Basque</a:t>
            </a:r>
            <a:r>
              <a:rPr lang="en" sz="1800"/>
              <a:t>. In LREC 2020.</a:t>
            </a:r>
            <a:endParaRPr sz="1800"/>
          </a:p>
          <a:p>
            <a:pPr indent="-325755" lvl="0" marL="457200" rtl="0" algn="l">
              <a:spcBef>
                <a:spcPts val="0"/>
              </a:spcBef>
              <a:spcAft>
                <a:spcPts val="0"/>
              </a:spcAft>
              <a:buSzPct val="100000"/>
              <a:buChar char="●"/>
            </a:pPr>
            <a:r>
              <a:rPr lang="en"/>
              <a:t>Rodrigo Agerri, German Rigau,</a:t>
            </a:r>
            <a:r>
              <a:rPr lang="en" u="sng">
                <a:solidFill>
                  <a:schemeClr val="accent5"/>
                </a:solidFill>
                <a:hlinkClick r:id="rId4">
                  <a:extLst>
                    <a:ext uri="{A12FA001-AC4F-418D-AE19-62706E023703}">
                      <ahyp:hlinkClr val="tx"/>
                    </a:ext>
                  </a:extLst>
                </a:hlinkClick>
              </a:rPr>
              <a:t> Robust multilingual Named Entity Recognition with shallow semi-supervised features</a:t>
            </a:r>
            <a:r>
              <a:rPr lang="en"/>
              <a:t>.</a:t>
            </a:r>
            <a:r>
              <a:rPr lang="en" u="sng">
                <a:solidFill>
                  <a:schemeClr val="accent5"/>
                </a:solidFill>
                <a:hlinkClick r:id="rId5">
                  <a:extLst>
                    <a:ext uri="{A12FA001-AC4F-418D-AE19-62706E023703}">
                      <ahyp:hlinkClr val="tx"/>
                    </a:ext>
                  </a:extLst>
                </a:hlinkClick>
              </a:rPr>
              <a:t> Artificial Intelligence</a:t>
            </a:r>
            <a:r>
              <a:rPr lang="en"/>
              <a:t>, 238 (2016) 63-82.</a:t>
            </a:r>
            <a:endParaRPr/>
          </a:p>
          <a:p>
            <a:pPr indent="-325755" lvl="0" marL="457200" rtl="0" algn="l">
              <a:spcBef>
                <a:spcPts val="0"/>
              </a:spcBef>
              <a:spcAft>
                <a:spcPts val="0"/>
              </a:spcAft>
              <a:buSzPct val="100000"/>
              <a:buChar char="●"/>
            </a:pPr>
            <a:r>
              <a:rPr lang="en"/>
              <a:t>Akbik, A., Blythe, D., and Vollgraf, R. (2018). Contextual string embeddings for sequence labeling. In COLING 2018.</a:t>
            </a:r>
            <a:endParaRPr/>
          </a:p>
          <a:p>
            <a:pPr indent="-325755" lvl="0" marL="457200" rtl="0" algn="l">
              <a:spcBef>
                <a:spcPts val="0"/>
              </a:spcBef>
              <a:spcAft>
                <a:spcPts val="0"/>
              </a:spcAft>
              <a:buSzPct val="100000"/>
              <a:buChar char="●"/>
            </a:pPr>
            <a:r>
              <a:rPr lang="en"/>
              <a:t>Devlin, J., Chang, M.-W., Lee, K., and Toutanova, K. (2019). BERT: Pre-training of Deep Bidirectional Transformers for Language Understanding. In NAACL 2019.</a:t>
            </a:r>
            <a:endParaRPr/>
          </a:p>
          <a:p>
            <a:pPr indent="-325755" lvl="0" marL="457200" rtl="0" algn="l">
              <a:spcBef>
                <a:spcPts val="0"/>
              </a:spcBef>
              <a:spcAft>
                <a:spcPts val="0"/>
              </a:spcAft>
              <a:buSzPct val="100000"/>
              <a:buChar char="●"/>
            </a:pPr>
            <a:r>
              <a:rPr lang="en"/>
              <a:t>Grave, E., Bojanowski, P., Gupta, P., Joulin, A., and Mikolov, T. (2018). Learning word vectors for 157 languages. In LREC 2018.</a:t>
            </a:r>
            <a:endParaRPr/>
          </a:p>
          <a:p>
            <a:pPr indent="-325755" lvl="0" marL="457200" rtl="0" algn="l">
              <a:spcBef>
                <a:spcPts val="0"/>
              </a:spcBef>
              <a:spcAft>
                <a:spcPts val="0"/>
              </a:spcAft>
              <a:buSzPct val="100000"/>
              <a:buChar char="●"/>
            </a:pPr>
            <a:r>
              <a:rPr lang="en" sz="1800"/>
              <a:t>Egoitz Laparra, Rodrigo Agerri, Itziar Aldabe, German Rigau.</a:t>
            </a:r>
            <a:r>
              <a:rPr lang="en" sz="1800" u="sng">
                <a:solidFill>
                  <a:schemeClr val="hlink"/>
                </a:solidFill>
                <a:hlinkClick r:id="rId6"/>
              </a:rPr>
              <a:t> Multi-lingual and Cross-lingual timeline extraction</a:t>
            </a:r>
            <a:r>
              <a:rPr lang="en" sz="1800"/>
              <a:t>.</a:t>
            </a:r>
            <a:r>
              <a:rPr lang="en" sz="1800" u="sng">
                <a:solidFill>
                  <a:schemeClr val="hlink"/>
                </a:solidFill>
                <a:hlinkClick r:id="rId7"/>
              </a:rPr>
              <a:t> Knowledge-Based Systems</a:t>
            </a:r>
            <a:r>
              <a:rPr lang="en" sz="1800"/>
              <a:t>, 133, 77-89, 2017</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Crosslingual timelines (NER component)</a:t>
            </a:r>
            <a:endParaRPr/>
          </a:p>
        </p:txBody>
      </p:sp>
      <p:pic>
        <p:nvPicPr>
          <p:cNvPr id="120" name="Google Shape;120;p22"/>
          <p:cNvPicPr preferRelativeResize="0"/>
          <p:nvPr/>
        </p:nvPicPr>
        <p:blipFill>
          <a:blip r:embed="rId3">
            <a:alphaModFix/>
          </a:blip>
          <a:stretch>
            <a:fillRect/>
          </a:stretch>
        </p:blipFill>
        <p:spPr>
          <a:xfrm>
            <a:off x="152400" y="1215778"/>
            <a:ext cx="8839200" cy="945868"/>
          </a:xfrm>
          <a:prstGeom prst="rect">
            <a:avLst/>
          </a:prstGeom>
          <a:noFill/>
          <a:ln>
            <a:noFill/>
          </a:ln>
        </p:spPr>
      </p:pic>
      <p:pic>
        <p:nvPicPr>
          <p:cNvPr id="121" name="Google Shape;121;p22"/>
          <p:cNvPicPr preferRelativeResize="0"/>
          <p:nvPr/>
        </p:nvPicPr>
        <p:blipFill>
          <a:blip r:embed="rId4">
            <a:alphaModFix/>
          </a:blip>
          <a:stretch>
            <a:fillRect/>
          </a:stretch>
        </p:blipFill>
        <p:spPr>
          <a:xfrm>
            <a:off x="895375" y="2598877"/>
            <a:ext cx="7486625" cy="1576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Contents</a:t>
            </a:r>
            <a:endParaRPr/>
          </a:p>
        </p:txBody>
      </p:sp>
      <p:sp>
        <p:nvSpPr>
          <p:cNvPr id="127" name="Google Shape;127;p23"/>
          <p:cNvSpPr txBox="1"/>
          <p:nvPr>
            <p:ph idx="1" type="body"/>
          </p:nvPr>
        </p:nvSpPr>
        <p:spPr>
          <a:xfrm>
            <a:off x="1058950" y="1200150"/>
            <a:ext cx="7627800" cy="3394500"/>
          </a:xfrm>
          <a:prstGeom prst="rect">
            <a:avLst/>
          </a:prstGeom>
        </p:spPr>
        <p:txBody>
          <a:bodyPr anchorCtr="0" anchor="t" bIns="45700" lIns="91425" spcFirstLastPara="1" rIns="91425" wrap="square" tIns="45700">
            <a:normAutofit/>
          </a:bodyPr>
          <a:lstStyle/>
          <a:p>
            <a:pPr indent="-292100" lvl="0" marL="457200" rtl="0" algn="l">
              <a:spcBef>
                <a:spcPts val="360"/>
              </a:spcBef>
              <a:spcAft>
                <a:spcPts val="0"/>
              </a:spcAft>
              <a:buClr>
                <a:srgbClr val="000000"/>
              </a:buClr>
              <a:buSzPts val="1000"/>
              <a:buAutoNum type="arabicPeriod"/>
            </a:pPr>
            <a:r>
              <a:rPr lang="en" sz="2400">
                <a:solidFill>
                  <a:srgbClr val="000000"/>
                </a:solidFill>
              </a:rPr>
              <a:t>Why Named Entity Recognition?</a:t>
            </a:r>
            <a:endParaRPr sz="2400">
              <a:solidFill>
                <a:srgbClr val="000000"/>
              </a:solidFill>
            </a:endParaRPr>
          </a:p>
          <a:p>
            <a:pPr indent="-292100" lvl="0" marL="457200" rtl="0" algn="l">
              <a:spcBef>
                <a:spcPts val="0"/>
              </a:spcBef>
              <a:spcAft>
                <a:spcPts val="0"/>
              </a:spcAft>
              <a:buClr>
                <a:srgbClr val="FF0000"/>
              </a:buClr>
              <a:buSzPts val="1000"/>
              <a:buAutoNum type="arabicPeriod"/>
            </a:pPr>
            <a:r>
              <a:rPr lang="en" sz="2400">
                <a:solidFill>
                  <a:srgbClr val="FF0000"/>
                </a:solidFill>
              </a:rPr>
              <a:t>Introduction to the task</a:t>
            </a:r>
            <a:endParaRPr sz="2400">
              <a:solidFill>
                <a:srgbClr val="FF0000"/>
              </a:solidFill>
            </a:endParaRPr>
          </a:p>
          <a:p>
            <a:pPr indent="-292100" lvl="0" marL="457200" rtl="0" algn="l">
              <a:spcBef>
                <a:spcPts val="0"/>
              </a:spcBef>
              <a:spcAft>
                <a:spcPts val="0"/>
              </a:spcAft>
              <a:buSzPts val="1000"/>
              <a:buAutoNum type="arabicPeriod"/>
            </a:pPr>
            <a:r>
              <a:rPr lang="en" sz="2400"/>
              <a:t>Word Representations</a:t>
            </a:r>
            <a:endParaRPr sz="2400"/>
          </a:p>
          <a:p>
            <a:pPr indent="-292100" lvl="0" marL="457200" rtl="0" algn="l">
              <a:spcBef>
                <a:spcPts val="0"/>
              </a:spcBef>
              <a:spcAft>
                <a:spcPts val="0"/>
              </a:spcAft>
              <a:buSzPts val="1000"/>
              <a:buAutoNum type="arabicPeriod"/>
            </a:pPr>
            <a:r>
              <a:rPr lang="en" sz="2400"/>
              <a:t>Multilingual Language Models</a:t>
            </a:r>
            <a:endParaRPr sz="2400"/>
          </a:p>
          <a:p>
            <a:pPr indent="-292100" lvl="1" marL="914400" rtl="0" algn="l">
              <a:spcBef>
                <a:spcPts val="0"/>
              </a:spcBef>
              <a:spcAft>
                <a:spcPts val="0"/>
              </a:spcAft>
              <a:buSzPts val="1000"/>
              <a:buAutoNum type="alphaLcPeriod"/>
            </a:pPr>
            <a:r>
              <a:rPr lang="en" sz="2000"/>
              <a:t>Issues with less-resourced languages</a:t>
            </a:r>
            <a:endParaRPr sz="2000"/>
          </a:p>
          <a:p>
            <a:pPr indent="-292100" lvl="0" marL="457200" rtl="0" algn="l">
              <a:spcBef>
                <a:spcPts val="0"/>
              </a:spcBef>
              <a:spcAft>
                <a:spcPts val="0"/>
              </a:spcAft>
              <a:buSzPts val="1000"/>
              <a:buAutoNum type="arabicPeriod"/>
            </a:pPr>
            <a:r>
              <a:rPr lang="en" sz="2400"/>
              <a:t>Projecting Heterogeneous Annotations</a:t>
            </a:r>
            <a:endParaRPr sz="2400"/>
          </a:p>
          <a:p>
            <a:pPr indent="0" lvl="0" marL="0" rtl="0" algn="l">
              <a:spcBef>
                <a:spcPts val="36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sz="3600"/>
              <a:t>Named Entity Resolution</a:t>
            </a:r>
            <a:endParaRPr sz="3600"/>
          </a:p>
        </p:txBody>
      </p:sp>
      <p:sp>
        <p:nvSpPr>
          <p:cNvPr id="133" name="Google Shape;133;p24"/>
          <p:cNvSpPr txBox="1"/>
          <p:nvPr>
            <p:ph idx="1" type="body"/>
          </p:nvPr>
        </p:nvSpPr>
        <p:spPr>
          <a:xfrm>
            <a:off x="949800" y="1200150"/>
            <a:ext cx="7737000" cy="33945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 sz="1800"/>
              <a:t>The disappearance of York University chef Claudia Lawrence is now being treated as suspected murder, North Yorkshire Police said. However detectives said they had not found any proof that the 35-year-old, who went missing on 18 March, was dead. Her father Peter Lawrence made a direct appeal to his daughter to contact him five weeks after she disappeared. His plea came at a news conference held shortly after a 10,000 reward was offered to help find Miss Lawrence. Crimestoppers said the sum they were offering was significantly higher than usual because of public interest in the case.</a:t>
            </a:r>
            <a:endParaRPr sz="1800"/>
          </a:p>
          <a:p>
            <a:pPr indent="0" lvl="0" marL="0" rtl="0" algn="l">
              <a:spcBef>
                <a:spcPts val="36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ILTAPP">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